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84" r:id="rId4"/>
    <p:sldId id="285" r:id="rId5"/>
    <p:sldId id="288" r:id="rId6"/>
    <p:sldId id="289" r:id="rId7"/>
    <p:sldId id="293" r:id="rId8"/>
    <p:sldId id="292" r:id="rId9"/>
    <p:sldId id="300" r:id="rId10"/>
    <p:sldId id="286" r:id="rId11"/>
    <p:sldId id="275" r:id="rId12"/>
    <p:sldId id="276" r:id="rId13"/>
    <p:sldId id="287" r:id="rId14"/>
    <p:sldId id="278" r:id="rId15"/>
    <p:sldId id="296" r:id="rId16"/>
    <p:sldId id="294" r:id="rId17"/>
    <p:sldId id="257" r:id="rId18"/>
    <p:sldId id="258" r:id="rId19"/>
    <p:sldId id="259" r:id="rId20"/>
    <p:sldId id="299" r:id="rId21"/>
    <p:sldId id="297" r:id="rId22"/>
    <p:sldId id="280" r:id="rId23"/>
    <p:sldId id="281" r:id="rId24"/>
    <p:sldId id="282" r:id="rId25"/>
    <p:sldId id="260" r:id="rId26"/>
    <p:sldId id="261" r:id="rId27"/>
    <p:sldId id="271" r:id="rId28"/>
    <p:sldId id="262" r:id="rId29"/>
    <p:sldId id="266" r:id="rId30"/>
    <p:sldId id="268" r:id="rId31"/>
    <p:sldId id="267" r:id="rId32"/>
    <p:sldId id="269" r:id="rId33"/>
    <p:sldId id="264" r:id="rId34"/>
    <p:sldId id="28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87" autoAdjust="0"/>
    <p:restoredTop sz="94660"/>
  </p:normalViewPr>
  <p:slideViewPr>
    <p:cSldViewPr>
      <p:cViewPr varScale="1">
        <p:scale>
          <a:sx n="69" d="100"/>
          <a:sy n="69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3405A-B3DB-4ADB-B225-203CD1266991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80D7B62-78F2-412B-868D-7E512ABDCD11}">
      <dgm:prSet phldrT="[Text]" custT="1"/>
      <dgm:spPr/>
      <dgm:t>
        <a:bodyPr/>
        <a:lstStyle/>
        <a:p>
          <a:r>
            <a:rPr lang="hy-AM" sz="3200" dirty="0" smtClean="0">
              <a:latin typeface="Sylfaen" pitchFamily="18" charset="0"/>
            </a:rPr>
            <a:t>Էքսուդացիա</a:t>
          </a:r>
          <a:endParaRPr lang="en-US" sz="3200" dirty="0">
            <a:latin typeface="Sylfaen" pitchFamily="18" charset="0"/>
          </a:endParaRPr>
        </a:p>
      </dgm:t>
    </dgm:pt>
    <dgm:pt modelId="{846FDFA1-7763-4059-B514-2ECD2906D0CA}" type="parTrans" cxnId="{BEEA5EA8-51E9-4775-A073-A2CA82549D6B}">
      <dgm:prSet/>
      <dgm:spPr/>
      <dgm:t>
        <a:bodyPr/>
        <a:lstStyle/>
        <a:p>
          <a:endParaRPr lang="en-US"/>
        </a:p>
      </dgm:t>
    </dgm:pt>
    <dgm:pt modelId="{801A36DD-1D2C-4A2A-8EF2-0FB30CDF55BA}" type="sibTrans" cxnId="{BEEA5EA8-51E9-4775-A073-A2CA82549D6B}">
      <dgm:prSet/>
      <dgm:spPr/>
      <dgm:t>
        <a:bodyPr/>
        <a:lstStyle/>
        <a:p>
          <a:endParaRPr lang="en-US"/>
        </a:p>
      </dgm:t>
    </dgm:pt>
    <dgm:pt modelId="{B35C6B15-374E-4F1A-B05B-15E00D9F54AF}">
      <dgm:prSet phldrT="[Text]" custT="1"/>
      <dgm:spPr/>
      <dgm:t>
        <a:bodyPr/>
        <a:lstStyle/>
        <a:p>
          <a:r>
            <a:rPr lang="hy-AM" sz="3200" dirty="0" smtClean="0">
              <a:latin typeface="Sylfaen" pitchFamily="18" charset="0"/>
            </a:rPr>
            <a:t>Պրոլիֆերացիա</a:t>
          </a:r>
          <a:endParaRPr lang="en-US" sz="3200" dirty="0">
            <a:latin typeface="Sylfaen" pitchFamily="18" charset="0"/>
          </a:endParaRPr>
        </a:p>
      </dgm:t>
    </dgm:pt>
    <dgm:pt modelId="{F2AF3A23-552C-43EA-AA43-58117FEC2278}" type="parTrans" cxnId="{6601B40A-A28C-4770-B8BC-27C39FB8C73A}">
      <dgm:prSet/>
      <dgm:spPr/>
      <dgm:t>
        <a:bodyPr/>
        <a:lstStyle/>
        <a:p>
          <a:endParaRPr lang="en-US"/>
        </a:p>
      </dgm:t>
    </dgm:pt>
    <dgm:pt modelId="{8F94C969-1CEB-4A64-B2AE-87BA78057739}" type="sibTrans" cxnId="{6601B40A-A28C-4770-B8BC-27C39FB8C73A}">
      <dgm:prSet/>
      <dgm:spPr/>
      <dgm:t>
        <a:bodyPr/>
        <a:lstStyle/>
        <a:p>
          <a:endParaRPr lang="en-US"/>
        </a:p>
      </dgm:t>
    </dgm:pt>
    <dgm:pt modelId="{0736E4F2-A55D-4948-961F-3C7A05D47C94}">
      <dgm:prSet phldrT="[Text]" custT="1"/>
      <dgm:spPr/>
      <dgm:t>
        <a:bodyPr/>
        <a:lstStyle/>
        <a:p>
          <a:r>
            <a:rPr lang="hy-AM" sz="3200" dirty="0" smtClean="0">
              <a:latin typeface="Sylfaen" pitchFamily="18" charset="0"/>
            </a:rPr>
            <a:t>Ալտերացիա</a:t>
          </a:r>
          <a:endParaRPr lang="en-US" sz="3200" dirty="0">
            <a:latin typeface="Sylfaen" pitchFamily="18" charset="0"/>
          </a:endParaRPr>
        </a:p>
      </dgm:t>
    </dgm:pt>
    <dgm:pt modelId="{9AC36959-61CC-4992-8C2C-2168B85A3FB3}" type="sibTrans" cxnId="{8EBE8426-9CE2-4790-8DF3-3B48A6969353}">
      <dgm:prSet/>
      <dgm:spPr/>
      <dgm:t>
        <a:bodyPr/>
        <a:lstStyle/>
        <a:p>
          <a:endParaRPr lang="en-US"/>
        </a:p>
      </dgm:t>
    </dgm:pt>
    <dgm:pt modelId="{15559D0E-BE2B-4678-A8DA-304D3C8AC53D}" type="parTrans" cxnId="{8EBE8426-9CE2-4790-8DF3-3B48A6969353}">
      <dgm:prSet/>
      <dgm:spPr/>
      <dgm:t>
        <a:bodyPr/>
        <a:lstStyle/>
        <a:p>
          <a:endParaRPr lang="en-US"/>
        </a:p>
      </dgm:t>
    </dgm:pt>
    <dgm:pt modelId="{4D18DDF5-846F-4D87-B4D4-2D1A7C8EA75C}" type="pres">
      <dgm:prSet presAssocID="{0913405A-B3DB-4ADB-B225-203CD12669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76010D-BD24-44C0-B9CF-FF473EC192C0}" type="pres">
      <dgm:prSet presAssocID="{0736E4F2-A55D-4948-961F-3C7A05D47C94}" presName="vertFlow" presStyleCnt="0"/>
      <dgm:spPr/>
    </dgm:pt>
    <dgm:pt modelId="{8DA804D1-331E-4F04-94F7-0F5628B625ED}" type="pres">
      <dgm:prSet presAssocID="{0736E4F2-A55D-4948-961F-3C7A05D47C94}" presName="header" presStyleLbl="node1" presStyleIdx="0" presStyleCnt="1"/>
      <dgm:spPr/>
      <dgm:t>
        <a:bodyPr/>
        <a:lstStyle/>
        <a:p>
          <a:endParaRPr lang="en-US"/>
        </a:p>
      </dgm:t>
    </dgm:pt>
    <dgm:pt modelId="{499AF7C2-7A74-44CE-ABD9-BE473120CCAA}" type="pres">
      <dgm:prSet presAssocID="{846FDFA1-7763-4059-B514-2ECD2906D0CA}" presName="parTrans" presStyleLbl="sibTrans2D1" presStyleIdx="0" presStyleCnt="2"/>
      <dgm:spPr/>
      <dgm:t>
        <a:bodyPr/>
        <a:lstStyle/>
        <a:p>
          <a:endParaRPr lang="en-US"/>
        </a:p>
      </dgm:t>
    </dgm:pt>
    <dgm:pt modelId="{E37E58D9-F4B5-4726-A03E-0E7AE5D7813B}" type="pres">
      <dgm:prSet presAssocID="{C80D7B62-78F2-412B-868D-7E512ABDCD11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04D5F-274D-4E9B-84D0-711871641421}" type="pres">
      <dgm:prSet presAssocID="{801A36DD-1D2C-4A2A-8EF2-0FB30CDF55B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7320BAD-2C28-4680-89DA-11EA39B65B6E}" type="pres">
      <dgm:prSet presAssocID="{B35C6B15-374E-4F1A-B05B-15E00D9F54AF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01B40A-A28C-4770-B8BC-27C39FB8C73A}" srcId="{0736E4F2-A55D-4948-961F-3C7A05D47C94}" destId="{B35C6B15-374E-4F1A-B05B-15E00D9F54AF}" srcOrd="1" destOrd="0" parTransId="{F2AF3A23-552C-43EA-AA43-58117FEC2278}" sibTransId="{8F94C969-1CEB-4A64-B2AE-87BA78057739}"/>
    <dgm:cxn modelId="{15C010A7-F115-44E8-BC3B-03F1BCF3F83C}" type="presOf" srcId="{B35C6B15-374E-4F1A-B05B-15E00D9F54AF}" destId="{57320BAD-2C28-4680-89DA-11EA39B65B6E}" srcOrd="0" destOrd="0" presId="urn:microsoft.com/office/officeart/2005/8/layout/lProcess1"/>
    <dgm:cxn modelId="{00F5DA2B-D9C6-4386-ACF2-0C6CEBB4ED44}" type="presOf" srcId="{846FDFA1-7763-4059-B514-2ECD2906D0CA}" destId="{499AF7C2-7A74-44CE-ABD9-BE473120CCAA}" srcOrd="0" destOrd="0" presId="urn:microsoft.com/office/officeart/2005/8/layout/lProcess1"/>
    <dgm:cxn modelId="{BEEA5EA8-51E9-4775-A073-A2CA82549D6B}" srcId="{0736E4F2-A55D-4948-961F-3C7A05D47C94}" destId="{C80D7B62-78F2-412B-868D-7E512ABDCD11}" srcOrd="0" destOrd="0" parTransId="{846FDFA1-7763-4059-B514-2ECD2906D0CA}" sibTransId="{801A36DD-1D2C-4A2A-8EF2-0FB30CDF55BA}"/>
    <dgm:cxn modelId="{21EC1A84-04E4-4E31-A1A0-1E4409FF67CD}" type="presOf" srcId="{801A36DD-1D2C-4A2A-8EF2-0FB30CDF55BA}" destId="{18C04D5F-274D-4E9B-84D0-711871641421}" srcOrd="0" destOrd="0" presId="urn:microsoft.com/office/officeart/2005/8/layout/lProcess1"/>
    <dgm:cxn modelId="{17C8D566-AE00-47EB-9099-78591ABA8E79}" type="presOf" srcId="{0913405A-B3DB-4ADB-B225-203CD1266991}" destId="{4D18DDF5-846F-4D87-B4D4-2D1A7C8EA75C}" srcOrd="0" destOrd="0" presId="urn:microsoft.com/office/officeart/2005/8/layout/lProcess1"/>
    <dgm:cxn modelId="{2427AE6A-4EB3-4F45-A989-D31A33A4BDB4}" type="presOf" srcId="{0736E4F2-A55D-4948-961F-3C7A05D47C94}" destId="{8DA804D1-331E-4F04-94F7-0F5628B625ED}" srcOrd="0" destOrd="0" presId="urn:microsoft.com/office/officeart/2005/8/layout/lProcess1"/>
    <dgm:cxn modelId="{8EBE8426-9CE2-4790-8DF3-3B48A6969353}" srcId="{0913405A-B3DB-4ADB-B225-203CD1266991}" destId="{0736E4F2-A55D-4948-961F-3C7A05D47C94}" srcOrd="0" destOrd="0" parTransId="{15559D0E-BE2B-4678-A8DA-304D3C8AC53D}" sibTransId="{9AC36959-61CC-4992-8C2C-2168B85A3FB3}"/>
    <dgm:cxn modelId="{EC944AC0-EB14-498C-9A3F-799E086F5D30}" type="presOf" srcId="{C80D7B62-78F2-412B-868D-7E512ABDCD11}" destId="{E37E58D9-F4B5-4726-A03E-0E7AE5D7813B}" srcOrd="0" destOrd="0" presId="urn:microsoft.com/office/officeart/2005/8/layout/lProcess1"/>
    <dgm:cxn modelId="{D8EE3772-B0C2-4590-88E6-996450FFACDD}" type="presParOf" srcId="{4D18DDF5-846F-4D87-B4D4-2D1A7C8EA75C}" destId="{6176010D-BD24-44C0-B9CF-FF473EC192C0}" srcOrd="0" destOrd="0" presId="urn:microsoft.com/office/officeart/2005/8/layout/lProcess1"/>
    <dgm:cxn modelId="{D5E0B841-8632-44C4-A643-0DCA1AF407B0}" type="presParOf" srcId="{6176010D-BD24-44C0-B9CF-FF473EC192C0}" destId="{8DA804D1-331E-4F04-94F7-0F5628B625ED}" srcOrd="0" destOrd="0" presId="urn:microsoft.com/office/officeart/2005/8/layout/lProcess1"/>
    <dgm:cxn modelId="{CC31F674-86E3-437D-9785-882839919B3E}" type="presParOf" srcId="{6176010D-BD24-44C0-B9CF-FF473EC192C0}" destId="{499AF7C2-7A74-44CE-ABD9-BE473120CCAA}" srcOrd="1" destOrd="0" presId="urn:microsoft.com/office/officeart/2005/8/layout/lProcess1"/>
    <dgm:cxn modelId="{0E4EE212-8376-45BA-83DB-30DE58A2FDA4}" type="presParOf" srcId="{6176010D-BD24-44C0-B9CF-FF473EC192C0}" destId="{E37E58D9-F4B5-4726-A03E-0E7AE5D7813B}" srcOrd="2" destOrd="0" presId="urn:microsoft.com/office/officeart/2005/8/layout/lProcess1"/>
    <dgm:cxn modelId="{96FAA868-0D06-41BD-8144-4FF47CE37CFD}" type="presParOf" srcId="{6176010D-BD24-44C0-B9CF-FF473EC192C0}" destId="{18C04D5F-274D-4E9B-84D0-711871641421}" srcOrd="3" destOrd="0" presId="urn:microsoft.com/office/officeart/2005/8/layout/lProcess1"/>
    <dgm:cxn modelId="{446181F4-2BBB-4B80-B075-CED043894F67}" type="presParOf" srcId="{6176010D-BD24-44C0-B9CF-FF473EC192C0}" destId="{57320BAD-2C28-4680-89DA-11EA39B65B6E}" srcOrd="4" destOrd="0" presId="urn:microsoft.com/office/officeart/2005/8/layout/l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35019-22C7-4364-A5CE-0084672CE678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212D0AB-B140-46CF-B353-65BB7EA23C0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NF-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κB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-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ին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ակտիվացնող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ազդակային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ուղի</a:t>
          </a:r>
          <a:r>
            <a:rPr lang="hy-AM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ները</a:t>
          </a:r>
          <a:endParaRPr lang="en-US" b="1" dirty="0"/>
        </a:p>
      </dgm:t>
    </dgm:pt>
    <dgm:pt modelId="{0E9FD70D-08A0-49CD-9CA1-AC9BF5F7FD3A}" type="parTrans" cxnId="{01C9F3F9-F232-4F1E-BF96-229FA68CEE4B}">
      <dgm:prSet/>
      <dgm:spPr/>
      <dgm:t>
        <a:bodyPr/>
        <a:lstStyle/>
        <a:p>
          <a:endParaRPr lang="en-US"/>
        </a:p>
      </dgm:t>
    </dgm:pt>
    <dgm:pt modelId="{64FC2508-FC4E-4649-BBEE-E2E1E1E6C8D2}" type="sibTrans" cxnId="{01C9F3F9-F232-4F1E-BF96-229FA68CEE4B}">
      <dgm:prSet/>
      <dgm:spPr/>
      <dgm:t>
        <a:bodyPr/>
        <a:lstStyle/>
        <a:p>
          <a:endParaRPr lang="en-US"/>
        </a:p>
      </dgm:t>
    </dgm:pt>
    <dgm:pt modelId="{73880D88-895B-4696-95B7-A8FFC6328C6E}">
      <dgm:prSet phldrT="[Text]" custT="1"/>
      <dgm:spPr/>
      <dgm:t>
        <a:bodyPr/>
        <a:lstStyle/>
        <a:p>
          <a:r>
            <a:rPr lang="hy-AM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Դասական</a:t>
          </a:r>
          <a:endParaRPr lang="en-US" sz="1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itchFamily="18" charset="0"/>
          </a:endParaRPr>
        </a:p>
      </dgm:t>
    </dgm:pt>
    <dgm:pt modelId="{F832F9B1-0FB5-4072-85F7-69E62FA9052B}" type="parTrans" cxnId="{8F26E5C8-FBD9-4E28-B50F-351D86E20FBC}">
      <dgm:prSet/>
      <dgm:spPr/>
      <dgm:t>
        <a:bodyPr/>
        <a:lstStyle/>
        <a:p>
          <a:endParaRPr lang="en-US"/>
        </a:p>
      </dgm:t>
    </dgm:pt>
    <dgm:pt modelId="{0269D549-2A73-4374-8655-FF944DDA90A1}" type="sibTrans" cxnId="{8F26E5C8-FBD9-4E28-B50F-351D86E20FBC}">
      <dgm:prSet/>
      <dgm:spPr/>
      <dgm:t>
        <a:bodyPr/>
        <a:lstStyle/>
        <a:p>
          <a:endParaRPr lang="en-US"/>
        </a:p>
      </dgm:t>
    </dgm:pt>
    <dgm:pt modelId="{7604CD7B-B228-40AB-B41C-D480C9950405}">
      <dgm:prSet phldrT="[Text]" custT="1"/>
      <dgm:spPr/>
      <dgm:t>
        <a:bodyPr/>
        <a:lstStyle/>
        <a:p>
          <a:r>
            <a:rPr lang="hy-AM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Ալտերնատիվ</a:t>
          </a:r>
          <a:endParaRPr lang="en-US" sz="1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itchFamily="18" charset="0"/>
          </a:endParaRPr>
        </a:p>
      </dgm:t>
    </dgm:pt>
    <dgm:pt modelId="{59CA3879-1809-4C17-835B-88FF412682E9}" type="parTrans" cxnId="{5C359166-B7B3-4308-B4CC-0B054231B3FB}">
      <dgm:prSet/>
      <dgm:spPr/>
      <dgm:t>
        <a:bodyPr/>
        <a:lstStyle/>
        <a:p>
          <a:endParaRPr lang="en-US"/>
        </a:p>
      </dgm:t>
    </dgm:pt>
    <dgm:pt modelId="{22623EDA-6F17-430B-B52E-F10E9ADBF6D0}" type="sibTrans" cxnId="{5C359166-B7B3-4308-B4CC-0B054231B3FB}">
      <dgm:prSet/>
      <dgm:spPr/>
      <dgm:t>
        <a:bodyPr/>
        <a:lstStyle/>
        <a:p>
          <a:endParaRPr lang="en-US"/>
        </a:p>
      </dgm:t>
    </dgm:pt>
    <dgm:pt modelId="{28DEC833-20DE-4091-9F8D-E9A4595CC122}" type="pres">
      <dgm:prSet presAssocID="{DCD35019-22C7-4364-A5CE-0084672CE6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DF378A-08D9-4A62-840D-0440FFCEB816}" type="pres">
      <dgm:prSet presAssocID="{C212D0AB-B140-46CF-B353-65BB7EA23C0B}" presName="hierRoot1" presStyleCnt="0">
        <dgm:presLayoutVars>
          <dgm:hierBranch val="init"/>
        </dgm:presLayoutVars>
      </dgm:prSet>
      <dgm:spPr/>
    </dgm:pt>
    <dgm:pt modelId="{2FE7FF02-E58E-40A6-A67C-8E535190E254}" type="pres">
      <dgm:prSet presAssocID="{C212D0AB-B140-46CF-B353-65BB7EA23C0B}" presName="rootComposite1" presStyleCnt="0"/>
      <dgm:spPr/>
    </dgm:pt>
    <dgm:pt modelId="{3A94EC81-5FD5-4B34-B682-C6DB50BB3B68}" type="pres">
      <dgm:prSet presAssocID="{C212D0AB-B140-46CF-B353-65BB7EA23C0B}" presName="rootText1" presStyleLbl="node0" presStyleIdx="0" presStyleCnt="1" custScaleX="375314" custScaleY="41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577E62-3B18-43FA-81C4-98BB3CB20560}" type="pres">
      <dgm:prSet presAssocID="{C212D0AB-B140-46CF-B353-65BB7EA23C0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5C8773-7F02-4050-9163-C26DAAD4993F}" type="pres">
      <dgm:prSet presAssocID="{C212D0AB-B140-46CF-B353-65BB7EA23C0B}" presName="hierChild2" presStyleCnt="0"/>
      <dgm:spPr/>
    </dgm:pt>
    <dgm:pt modelId="{5CE14B6E-A049-4B5B-8E48-D0598636F21B}" type="pres">
      <dgm:prSet presAssocID="{F832F9B1-0FB5-4072-85F7-69E62FA9052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11484561-6681-44DF-A647-EDDAC129C14C}" type="pres">
      <dgm:prSet presAssocID="{73880D88-895B-4696-95B7-A8FFC6328C6E}" presName="hierRoot2" presStyleCnt="0">
        <dgm:presLayoutVars>
          <dgm:hierBranch val="init"/>
        </dgm:presLayoutVars>
      </dgm:prSet>
      <dgm:spPr/>
    </dgm:pt>
    <dgm:pt modelId="{49D44891-FC76-4194-906A-1449B1F7692F}" type="pres">
      <dgm:prSet presAssocID="{73880D88-895B-4696-95B7-A8FFC6328C6E}" presName="rootComposite" presStyleCnt="0"/>
      <dgm:spPr/>
    </dgm:pt>
    <dgm:pt modelId="{C61829CC-DE5C-4991-90FE-FB80DB004583}" type="pres">
      <dgm:prSet presAssocID="{73880D88-895B-4696-95B7-A8FFC6328C6E}" presName="rootText" presStyleLbl="node2" presStyleIdx="0" presStyleCnt="2" custScaleY="59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28A194-3E46-4B60-9CB9-B8BCE6CF1AB6}" type="pres">
      <dgm:prSet presAssocID="{73880D88-895B-4696-95B7-A8FFC6328C6E}" presName="rootConnector" presStyleLbl="node2" presStyleIdx="0" presStyleCnt="2"/>
      <dgm:spPr/>
      <dgm:t>
        <a:bodyPr/>
        <a:lstStyle/>
        <a:p>
          <a:endParaRPr lang="en-US"/>
        </a:p>
      </dgm:t>
    </dgm:pt>
    <dgm:pt modelId="{3457E297-0AE7-4D8A-A7F7-0CDBCEB15833}" type="pres">
      <dgm:prSet presAssocID="{73880D88-895B-4696-95B7-A8FFC6328C6E}" presName="hierChild4" presStyleCnt="0"/>
      <dgm:spPr/>
    </dgm:pt>
    <dgm:pt modelId="{04BDB793-F3BF-4E3F-A0AD-035C69F4377D}" type="pres">
      <dgm:prSet presAssocID="{73880D88-895B-4696-95B7-A8FFC6328C6E}" presName="hierChild5" presStyleCnt="0"/>
      <dgm:spPr/>
    </dgm:pt>
    <dgm:pt modelId="{F2A92737-4409-48DA-B45F-EA0D9017FD63}" type="pres">
      <dgm:prSet presAssocID="{59CA3879-1809-4C17-835B-88FF412682E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A4BEE388-F7C9-4BAB-B950-350E8D4159AA}" type="pres">
      <dgm:prSet presAssocID="{7604CD7B-B228-40AB-B41C-D480C9950405}" presName="hierRoot2" presStyleCnt="0">
        <dgm:presLayoutVars>
          <dgm:hierBranch val="init"/>
        </dgm:presLayoutVars>
      </dgm:prSet>
      <dgm:spPr/>
    </dgm:pt>
    <dgm:pt modelId="{AC8B1FB3-97CC-4C6A-B12D-798BAD9DD994}" type="pres">
      <dgm:prSet presAssocID="{7604CD7B-B228-40AB-B41C-D480C9950405}" presName="rootComposite" presStyleCnt="0"/>
      <dgm:spPr/>
    </dgm:pt>
    <dgm:pt modelId="{F4849F37-BC50-4495-8BC9-4B4C988D9843}" type="pres">
      <dgm:prSet presAssocID="{7604CD7B-B228-40AB-B41C-D480C9950405}" presName="rootText" presStyleLbl="node2" presStyleIdx="1" presStyleCnt="2" custScaleY="59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A8FF7-12EB-4972-9922-B5EA71626C6C}" type="pres">
      <dgm:prSet presAssocID="{7604CD7B-B228-40AB-B41C-D480C9950405}" presName="rootConnector" presStyleLbl="node2" presStyleIdx="1" presStyleCnt="2"/>
      <dgm:spPr/>
      <dgm:t>
        <a:bodyPr/>
        <a:lstStyle/>
        <a:p>
          <a:endParaRPr lang="en-US"/>
        </a:p>
      </dgm:t>
    </dgm:pt>
    <dgm:pt modelId="{FF661B35-81B3-4341-B036-36B2C27CC361}" type="pres">
      <dgm:prSet presAssocID="{7604CD7B-B228-40AB-B41C-D480C9950405}" presName="hierChild4" presStyleCnt="0"/>
      <dgm:spPr/>
    </dgm:pt>
    <dgm:pt modelId="{F76F20FD-9785-46CC-AAE6-CFB2927EF024}" type="pres">
      <dgm:prSet presAssocID="{7604CD7B-B228-40AB-B41C-D480C9950405}" presName="hierChild5" presStyleCnt="0"/>
      <dgm:spPr/>
    </dgm:pt>
    <dgm:pt modelId="{9E683718-91CC-4D27-A2AF-1E1EDF2238DA}" type="pres">
      <dgm:prSet presAssocID="{C212D0AB-B140-46CF-B353-65BB7EA23C0B}" presName="hierChild3" presStyleCnt="0"/>
      <dgm:spPr/>
    </dgm:pt>
  </dgm:ptLst>
  <dgm:cxnLst>
    <dgm:cxn modelId="{5C359166-B7B3-4308-B4CC-0B054231B3FB}" srcId="{C212D0AB-B140-46CF-B353-65BB7EA23C0B}" destId="{7604CD7B-B228-40AB-B41C-D480C9950405}" srcOrd="1" destOrd="0" parTransId="{59CA3879-1809-4C17-835B-88FF412682E9}" sibTransId="{22623EDA-6F17-430B-B52E-F10E9ADBF6D0}"/>
    <dgm:cxn modelId="{35ED3FCB-C116-4E96-83F0-263F40B62655}" type="presOf" srcId="{59CA3879-1809-4C17-835B-88FF412682E9}" destId="{F2A92737-4409-48DA-B45F-EA0D9017FD63}" srcOrd="0" destOrd="0" presId="urn:microsoft.com/office/officeart/2005/8/layout/orgChart1"/>
    <dgm:cxn modelId="{780A10F4-BE0E-4254-B295-BB7444EF7550}" type="presOf" srcId="{7604CD7B-B228-40AB-B41C-D480C9950405}" destId="{DBEA8FF7-12EB-4972-9922-B5EA71626C6C}" srcOrd="1" destOrd="0" presId="urn:microsoft.com/office/officeart/2005/8/layout/orgChart1"/>
    <dgm:cxn modelId="{67AE2423-2A48-459A-AA28-3BDF3A856F05}" type="presOf" srcId="{73880D88-895B-4696-95B7-A8FFC6328C6E}" destId="{C61829CC-DE5C-4991-90FE-FB80DB004583}" srcOrd="0" destOrd="0" presId="urn:microsoft.com/office/officeart/2005/8/layout/orgChart1"/>
    <dgm:cxn modelId="{8F26E5C8-FBD9-4E28-B50F-351D86E20FBC}" srcId="{C212D0AB-B140-46CF-B353-65BB7EA23C0B}" destId="{73880D88-895B-4696-95B7-A8FFC6328C6E}" srcOrd="0" destOrd="0" parTransId="{F832F9B1-0FB5-4072-85F7-69E62FA9052B}" sibTransId="{0269D549-2A73-4374-8655-FF944DDA90A1}"/>
    <dgm:cxn modelId="{54646179-150E-4CDB-A649-4D0F50829B79}" type="presOf" srcId="{73880D88-895B-4696-95B7-A8FFC6328C6E}" destId="{BE28A194-3E46-4B60-9CB9-B8BCE6CF1AB6}" srcOrd="1" destOrd="0" presId="urn:microsoft.com/office/officeart/2005/8/layout/orgChart1"/>
    <dgm:cxn modelId="{DEEA5E80-DA4B-4AB1-B032-443DE1541510}" type="presOf" srcId="{C212D0AB-B140-46CF-B353-65BB7EA23C0B}" destId="{7D577E62-3B18-43FA-81C4-98BB3CB20560}" srcOrd="1" destOrd="0" presId="urn:microsoft.com/office/officeart/2005/8/layout/orgChart1"/>
    <dgm:cxn modelId="{FC42B951-312A-4C23-B79C-4992146B3B31}" type="presOf" srcId="{C212D0AB-B140-46CF-B353-65BB7EA23C0B}" destId="{3A94EC81-5FD5-4B34-B682-C6DB50BB3B68}" srcOrd="0" destOrd="0" presId="urn:microsoft.com/office/officeart/2005/8/layout/orgChart1"/>
    <dgm:cxn modelId="{BDC408ED-DEAD-419F-BC61-A2EB897B4E08}" type="presOf" srcId="{7604CD7B-B228-40AB-B41C-D480C9950405}" destId="{F4849F37-BC50-4495-8BC9-4B4C988D9843}" srcOrd="0" destOrd="0" presId="urn:microsoft.com/office/officeart/2005/8/layout/orgChart1"/>
    <dgm:cxn modelId="{8C90F8D6-7FEA-48E2-8241-57D5ED9D849E}" type="presOf" srcId="{F832F9B1-0FB5-4072-85F7-69E62FA9052B}" destId="{5CE14B6E-A049-4B5B-8E48-D0598636F21B}" srcOrd="0" destOrd="0" presId="urn:microsoft.com/office/officeart/2005/8/layout/orgChart1"/>
    <dgm:cxn modelId="{C5A6F488-CA10-41BB-B9F1-46B9D2A6537E}" type="presOf" srcId="{DCD35019-22C7-4364-A5CE-0084672CE678}" destId="{28DEC833-20DE-4091-9F8D-E9A4595CC122}" srcOrd="0" destOrd="0" presId="urn:microsoft.com/office/officeart/2005/8/layout/orgChart1"/>
    <dgm:cxn modelId="{01C9F3F9-F232-4F1E-BF96-229FA68CEE4B}" srcId="{DCD35019-22C7-4364-A5CE-0084672CE678}" destId="{C212D0AB-B140-46CF-B353-65BB7EA23C0B}" srcOrd="0" destOrd="0" parTransId="{0E9FD70D-08A0-49CD-9CA1-AC9BF5F7FD3A}" sibTransId="{64FC2508-FC4E-4649-BBEE-E2E1E1E6C8D2}"/>
    <dgm:cxn modelId="{9EB15CD9-8EFA-4A4D-97FD-B17C32B0FCAA}" type="presParOf" srcId="{28DEC833-20DE-4091-9F8D-E9A4595CC122}" destId="{68DF378A-08D9-4A62-840D-0440FFCEB816}" srcOrd="0" destOrd="0" presId="urn:microsoft.com/office/officeart/2005/8/layout/orgChart1"/>
    <dgm:cxn modelId="{00A92616-C64E-4800-A62F-C893FB751E77}" type="presParOf" srcId="{68DF378A-08D9-4A62-840D-0440FFCEB816}" destId="{2FE7FF02-E58E-40A6-A67C-8E535190E254}" srcOrd="0" destOrd="0" presId="urn:microsoft.com/office/officeart/2005/8/layout/orgChart1"/>
    <dgm:cxn modelId="{B3EE17CA-3AE1-44DB-A20F-7A9D33B0EAF1}" type="presParOf" srcId="{2FE7FF02-E58E-40A6-A67C-8E535190E254}" destId="{3A94EC81-5FD5-4B34-B682-C6DB50BB3B68}" srcOrd="0" destOrd="0" presId="urn:microsoft.com/office/officeart/2005/8/layout/orgChart1"/>
    <dgm:cxn modelId="{6712CD88-A1CE-4C4D-980D-4DD6A854BB57}" type="presParOf" srcId="{2FE7FF02-E58E-40A6-A67C-8E535190E254}" destId="{7D577E62-3B18-43FA-81C4-98BB3CB20560}" srcOrd="1" destOrd="0" presId="urn:microsoft.com/office/officeart/2005/8/layout/orgChart1"/>
    <dgm:cxn modelId="{5CF859E9-7A06-4732-93FB-B6AEAF44D328}" type="presParOf" srcId="{68DF378A-08D9-4A62-840D-0440FFCEB816}" destId="{C75C8773-7F02-4050-9163-C26DAAD4993F}" srcOrd="1" destOrd="0" presId="urn:microsoft.com/office/officeart/2005/8/layout/orgChart1"/>
    <dgm:cxn modelId="{9FF975AC-B144-42A6-9C09-2AE1E44CA49F}" type="presParOf" srcId="{C75C8773-7F02-4050-9163-C26DAAD4993F}" destId="{5CE14B6E-A049-4B5B-8E48-D0598636F21B}" srcOrd="0" destOrd="0" presId="urn:microsoft.com/office/officeart/2005/8/layout/orgChart1"/>
    <dgm:cxn modelId="{B166C1FE-C6F8-4A2B-B816-1BCB4D55B13F}" type="presParOf" srcId="{C75C8773-7F02-4050-9163-C26DAAD4993F}" destId="{11484561-6681-44DF-A647-EDDAC129C14C}" srcOrd="1" destOrd="0" presId="urn:microsoft.com/office/officeart/2005/8/layout/orgChart1"/>
    <dgm:cxn modelId="{B866EA24-2411-42B9-8FB1-68DF68FF0E5A}" type="presParOf" srcId="{11484561-6681-44DF-A647-EDDAC129C14C}" destId="{49D44891-FC76-4194-906A-1449B1F7692F}" srcOrd="0" destOrd="0" presId="urn:microsoft.com/office/officeart/2005/8/layout/orgChart1"/>
    <dgm:cxn modelId="{C07203DB-CC37-4E8C-9A4F-CE4DE9BC6F85}" type="presParOf" srcId="{49D44891-FC76-4194-906A-1449B1F7692F}" destId="{C61829CC-DE5C-4991-90FE-FB80DB004583}" srcOrd="0" destOrd="0" presId="urn:microsoft.com/office/officeart/2005/8/layout/orgChart1"/>
    <dgm:cxn modelId="{E4D72DFA-D3B1-4D50-A652-5FF0F5E7BC3C}" type="presParOf" srcId="{49D44891-FC76-4194-906A-1449B1F7692F}" destId="{BE28A194-3E46-4B60-9CB9-B8BCE6CF1AB6}" srcOrd="1" destOrd="0" presId="urn:microsoft.com/office/officeart/2005/8/layout/orgChart1"/>
    <dgm:cxn modelId="{A242D665-E833-4A7F-807A-3B8E0B2435D1}" type="presParOf" srcId="{11484561-6681-44DF-A647-EDDAC129C14C}" destId="{3457E297-0AE7-4D8A-A7F7-0CDBCEB15833}" srcOrd="1" destOrd="0" presId="urn:microsoft.com/office/officeart/2005/8/layout/orgChart1"/>
    <dgm:cxn modelId="{A9CCC99E-D7DE-4E46-8754-8A0A2B38F107}" type="presParOf" srcId="{11484561-6681-44DF-A647-EDDAC129C14C}" destId="{04BDB793-F3BF-4E3F-A0AD-035C69F4377D}" srcOrd="2" destOrd="0" presId="urn:microsoft.com/office/officeart/2005/8/layout/orgChart1"/>
    <dgm:cxn modelId="{8C5CD55B-58F5-438E-97AD-F18A1DA3B827}" type="presParOf" srcId="{C75C8773-7F02-4050-9163-C26DAAD4993F}" destId="{F2A92737-4409-48DA-B45F-EA0D9017FD63}" srcOrd="2" destOrd="0" presId="urn:microsoft.com/office/officeart/2005/8/layout/orgChart1"/>
    <dgm:cxn modelId="{FA6EE2F5-1AF6-4B7C-8FD9-90ED5F08C030}" type="presParOf" srcId="{C75C8773-7F02-4050-9163-C26DAAD4993F}" destId="{A4BEE388-F7C9-4BAB-B950-350E8D4159AA}" srcOrd="3" destOrd="0" presId="urn:microsoft.com/office/officeart/2005/8/layout/orgChart1"/>
    <dgm:cxn modelId="{CD6F0BAC-FF74-45C3-B41B-1E9AB9E5228C}" type="presParOf" srcId="{A4BEE388-F7C9-4BAB-B950-350E8D4159AA}" destId="{AC8B1FB3-97CC-4C6A-B12D-798BAD9DD994}" srcOrd="0" destOrd="0" presId="urn:microsoft.com/office/officeart/2005/8/layout/orgChart1"/>
    <dgm:cxn modelId="{DB3F3AA2-6E31-4327-A1BC-9C6091186173}" type="presParOf" srcId="{AC8B1FB3-97CC-4C6A-B12D-798BAD9DD994}" destId="{F4849F37-BC50-4495-8BC9-4B4C988D9843}" srcOrd="0" destOrd="0" presId="urn:microsoft.com/office/officeart/2005/8/layout/orgChart1"/>
    <dgm:cxn modelId="{D6B118DB-4E3F-4752-95AD-A3EC6D76A84E}" type="presParOf" srcId="{AC8B1FB3-97CC-4C6A-B12D-798BAD9DD994}" destId="{DBEA8FF7-12EB-4972-9922-B5EA71626C6C}" srcOrd="1" destOrd="0" presId="urn:microsoft.com/office/officeart/2005/8/layout/orgChart1"/>
    <dgm:cxn modelId="{C30BA217-C42C-4A51-AB8E-2DE0A9FB5EE9}" type="presParOf" srcId="{A4BEE388-F7C9-4BAB-B950-350E8D4159AA}" destId="{FF661B35-81B3-4341-B036-36B2C27CC361}" srcOrd="1" destOrd="0" presId="urn:microsoft.com/office/officeart/2005/8/layout/orgChart1"/>
    <dgm:cxn modelId="{1732C5D4-EF97-4553-B3B8-B94CAAC52D69}" type="presParOf" srcId="{A4BEE388-F7C9-4BAB-B950-350E8D4159AA}" destId="{F76F20FD-9785-46CC-AAE6-CFB2927EF024}" srcOrd="2" destOrd="0" presId="urn:microsoft.com/office/officeart/2005/8/layout/orgChart1"/>
    <dgm:cxn modelId="{CA9DEDFA-B1D3-4B16-889B-D1C62A976DAA}" type="presParOf" srcId="{68DF378A-08D9-4A62-840D-0440FFCEB816}" destId="{9E683718-91CC-4D27-A2AF-1E1EDF2238DA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275066-65CC-4FC0-A512-7BB6DD63FAB8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35DF06A-FC65-4BF9-BE55-659445B9056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 </a:t>
          </a:r>
          <a:r>
            <a:rPr lang="en-US" sz="4800" b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I</a:t>
          </a:r>
          <a:endParaRPr lang="ru-RU" sz="4800" b="1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itchFamily="18" charset="0"/>
          </a:endParaRPr>
        </a:p>
      </dgm:t>
    </dgm:pt>
    <dgm:pt modelId="{6CD3912F-DB1D-4B9B-BDCB-187FE71F52EB}" type="parTrans" cxnId="{69F84876-07C3-4A77-BF3E-0B7C5C8AF4F6}">
      <dgm:prSet/>
      <dgm:spPr/>
      <dgm:t>
        <a:bodyPr/>
        <a:lstStyle/>
        <a:p>
          <a:endParaRPr lang="ru-RU"/>
        </a:p>
      </dgm:t>
    </dgm:pt>
    <dgm:pt modelId="{89594180-9176-44E2-AAE8-7D986723883A}" type="sibTrans" cxnId="{69F84876-07C3-4A77-BF3E-0B7C5C8AF4F6}">
      <dgm:prSet/>
      <dgm:spPr/>
      <dgm:t>
        <a:bodyPr/>
        <a:lstStyle/>
        <a:p>
          <a:endParaRPr lang="ru-RU"/>
        </a:p>
      </dgm:t>
    </dgm:pt>
    <dgm:pt modelId="{266F76FE-1B2E-443E-8B50-AC4CD7DD530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Sylfaen" pitchFamily="18" charset="0"/>
            </a:rPr>
            <a:t>Ֆ</a:t>
          </a:r>
          <a:r>
            <a:rPr lang="hy-AM" sz="2400" b="1" dirty="0" smtClean="0">
              <a:solidFill>
                <a:schemeClr val="accent6">
                  <a:lumMod val="50000"/>
                </a:schemeClr>
              </a:solidFill>
              <a:latin typeface="Sylfaen" pitchFamily="18" charset="0"/>
            </a:rPr>
            <a:t>իզիոլոգիական լուծույթ ներարկված ստուգիչ խումբ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Sylfaen" pitchFamily="18" charset="0"/>
          </a:endParaRPr>
        </a:p>
      </dgm:t>
    </dgm:pt>
    <dgm:pt modelId="{B5346350-9CD2-49D1-AF23-A72AC136550D}" type="parTrans" cxnId="{DB24D9B9-B05C-42EF-8E6D-0C66D8263BC2}">
      <dgm:prSet/>
      <dgm:spPr/>
      <dgm:t>
        <a:bodyPr/>
        <a:lstStyle/>
        <a:p>
          <a:endParaRPr lang="ru-RU"/>
        </a:p>
      </dgm:t>
    </dgm:pt>
    <dgm:pt modelId="{809AAA83-A86B-4119-84FD-BBEE35A65792}" type="sibTrans" cxnId="{DB24D9B9-B05C-42EF-8E6D-0C66D8263BC2}">
      <dgm:prSet/>
      <dgm:spPr/>
      <dgm:t>
        <a:bodyPr/>
        <a:lstStyle/>
        <a:p>
          <a:endParaRPr lang="ru-RU"/>
        </a:p>
      </dgm:t>
    </dgm:pt>
    <dgm:pt modelId="{8F480BAA-FB65-49F6-BE5D-43CFBCAEBDD4}">
      <dgm:prSet phldrT="[Текст]" custT="1"/>
      <dgm:spPr/>
      <dgm:t>
        <a:bodyPr/>
        <a:lstStyle/>
        <a:p>
          <a:r>
            <a:rPr lang="en-US" sz="4800" b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II</a:t>
          </a:r>
          <a:endParaRPr lang="ru-RU" sz="48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9CFD0EF0-0824-4DA5-90E3-AF6104B75234}" type="parTrans" cxnId="{0D00B62D-7145-4EE8-B3B2-256FCDB8C525}">
      <dgm:prSet/>
      <dgm:spPr/>
      <dgm:t>
        <a:bodyPr/>
        <a:lstStyle/>
        <a:p>
          <a:endParaRPr lang="ru-RU"/>
        </a:p>
      </dgm:t>
    </dgm:pt>
    <dgm:pt modelId="{459379BD-A450-4307-BFEE-7C0E4233C2E0}" type="sibTrans" cxnId="{0D00B62D-7145-4EE8-B3B2-256FCDB8C525}">
      <dgm:prSet/>
      <dgm:spPr/>
      <dgm:t>
        <a:bodyPr/>
        <a:lstStyle/>
        <a:p>
          <a:endParaRPr lang="ru-RU"/>
        </a:p>
      </dgm:t>
    </dgm:pt>
    <dgm:pt modelId="{845C1A78-2163-4FC0-A569-D53864D33C94}">
      <dgm:prSet phldrT="[Текст]" custT="1"/>
      <dgm:spPr/>
      <dgm:t>
        <a:bodyPr/>
        <a:lstStyle/>
        <a:p>
          <a:r>
            <a:rPr lang="hy-AM" sz="2400" b="1" dirty="0" smtClean="0">
              <a:solidFill>
                <a:schemeClr val="accent6">
                  <a:lumMod val="50000"/>
                </a:schemeClr>
              </a:solidFill>
              <a:latin typeface="Sylfaen" pitchFamily="18" charset="0"/>
            </a:rPr>
            <a:t>100 մկգ էթաներցեպտ ներարկված խումբ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Sylfaen" pitchFamily="18" charset="0"/>
          </a:endParaRPr>
        </a:p>
      </dgm:t>
    </dgm:pt>
    <dgm:pt modelId="{8DD3750D-7C6D-4146-BEFB-59CA75276F5C}" type="parTrans" cxnId="{2559E81D-0B11-4225-826E-AD6B41CBED6D}">
      <dgm:prSet/>
      <dgm:spPr/>
      <dgm:t>
        <a:bodyPr/>
        <a:lstStyle/>
        <a:p>
          <a:endParaRPr lang="ru-RU"/>
        </a:p>
      </dgm:t>
    </dgm:pt>
    <dgm:pt modelId="{1C56AF0A-5AEE-4E3D-95F9-9634F345CB3F}" type="sibTrans" cxnId="{2559E81D-0B11-4225-826E-AD6B41CBED6D}">
      <dgm:prSet/>
      <dgm:spPr/>
      <dgm:t>
        <a:bodyPr/>
        <a:lstStyle/>
        <a:p>
          <a:endParaRPr lang="ru-RU"/>
        </a:p>
      </dgm:t>
    </dgm:pt>
    <dgm:pt modelId="{E349B761-D1C9-4158-A8CD-25FA8179B88F}">
      <dgm:prSet phldrT="[Текст]" custT="1"/>
      <dgm:spPr/>
      <dgm:t>
        <a:bodyPr/>
        <a:lstStyle/>
        <a:p>
          <a:r>
            <a:rPr lang="en-US" sz="48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Sylfaen" pitchFamily="18" charset="0"/>
            </a:rPr>
            <a:t>III</a:t>
          </a:r>
          <a:endParaRPr lang="ru-RU" sz="4800" b="1" dirty="0">
            <a:solidFill>
              <a:schemeClr val="accent6">
                <a:lumMod val="40000"/>
                <a:lumOff val="60000"/>
              </a:schemeClr>
            </a:solidFill>
            <a:latin typeface="Sylfaen" pitchFamily="18" charset="0"/>
          </a:endParaRPr>
        </a:p>
      </dgm:t>
    </dgm:pt>
    <dgm:pt modelId="{656759A6-E778-4124-AA19-2AB02C3C854E}" type="parTrans" cxnId="{4146241D-4FF2-4DC4-AAA1-C79156209D3B}">
      <dgm:prSet/>
      <dgm:spPr/>
      <dgm:t>
        <a:bodyPr/>
        <a:lstStyle/>
        <a:p>
          <a:endParaRPr lang="ru-RU"/>
        </a:p>
      </dgm:t>
    </dgm:pt>
    <dgm:pt modelId="{AAA5023F-84F9-4C1B-961B-55FD2713B120}" type="sibTrans" cxnId="{4146241D-4FF2-4DC4-AAA1-C79156209D3B}">
      <dgm:prSet/>
      <dgm:spPr/>
      <dgm:t>
        <a:bodyPr/>
        <a:lstStyle/>
        <a:p>
          <a:endParaRPr lang="ru-RU"/>
        </a:p>
      </dgm:t>
    </dgm:pt>
    <dgm:pt modelId="{B252A5F4-7242-4E06-95CE-7BBC74A5D42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Sylfaen" pitchFamily="18" charset="0"/>
            </a:rPr>
            <a:t>5</a:t>
          </a:r>
          <a:r>
            <a:rPr lang="hy-AM" sz="2400" b="1" dirty="0" smtClean="0">
              <a:solidFill>
                <a:schemeClr val="accent6">
                  <a:lumMod val="50000"/>
                </a:schemeClr>
              </a:solidFill>
              <a:latin typeface="Sylfaen" pitchFamily="18" charset="0"/>
            </a:rPr>
            <a:t>00 մկգ էթաներցեպտ ներարկված խումբ</a:t>
          </a:r>
          <a:endParaRPr lang="ru-RU" sz="2400" dirty="0"/>
        </a:p>
      </dgm:t>
    </dgm:pt>
    <dgm:pt modelId="{41A60067-923E-400F-9F21-59785490270E}" type="parTrans" cxnId="{34FB35B9-DC06-4267-9DDB-6DD009E22179}">
      <dgm:prSet/>
      <dgm:spPr/>
      <dgm:t>
        <a:bodyPr/>
        <a:lstStyle/>
        <a:p>
          <a:endParaRPr lang="ru-RU"/>
        </a:p>
      </dgm:t>
    </dgm:pt>
    <dgm:pt modelId="{B33AD792-5E78-496A-8008-58E8EDF96F99}" type="sibTrans" cxnId="{34FB35B9-DC06-4267-9DDB-6DD009E22179}">
      <dgm:prSet/>
      <dgm:spPr/>
      <dgm:t>
        <a:bodyPr/>
        <a:lstStyle/>
        <a:p>
          <a:endParaRPr lang="ru-RU"/>
        </a:p>
      </dgm:t>
    </dgm:pt>
    <dgm:pt modelId="{8BF1F290-8F7C-4639-9559-EFB70B513FBE}" type="pres">
      <dgm:prSet presAssocID="{F9275066-65CC-4FC0-A512-7BB6DD63FA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5E6E9F-AE7A-493A-B198-6EAC95281594}" type="pres">
      <dgm:prSet presAssocID="{C35DF06A-FC65-4BF9-BE55-659445B90569}" presName="composite" presStyleCnt="0"/>
      <dgm:spPr/>
    </dgm:pt>
    <dgm:pt modelId="{443BE8E8-79CF-45F4-AC5D-4B39F98B04AC}" type="pres">
      <dgm:prSet presAssocID="{C35DF06A-FC65-4BF9-BE55-659445B9056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CFC20-3644-404B-B4FF-8FC2C165CACF}" type="pres">
      <dgm:prSet presAssocID="{C35DF06A-FC65-4BF9-BE55-659445B9056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AB5D3-F578-4899-8949-4B544EB1F81C}" type="pres">
      <dgm:prSet presAssocID="{89594180-9176-44E2-AAE8-7D986723883A}" presName="sp" presStyleCnt="0"/>
      <dgm:spPr/>
    </dgm:pt>
    <dgm:pt modelId="{D8036397-01F0-4871-9F77-D449A06FFFEB}" type="pres">
      <dgm:prSet presAssocID="{8F480BAA-FB65-49F6-BE5D-43CFBCAEBDD4}" presName="composite" presStyleCnt="0"/>
      <dgm:spPr/>
    </dgm:pt>
    <dgm:pt modelId="{D5012887-A57B-443A-B4B9-D7B9AD94A02C}" type="pres">
      <dgm:prSet presAssocID="{8F480BAA-FB65-49F6-BE5D-43CFBCAEBDD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ACBD4-36CC-4215-AD6D-141DB6B3B87D}" type="pres">
      <dgm:prSet presAssocID="{8F480BAA-FB65-49F6-BE5D-43CFBCAEBDD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9D21B-F466-4C4C-A037-DE820CE5A04C}" type="pres">
      <dgm:prSet presAssocID="{459379BD-A450-4307-BFEE-7C0E4233C2E0}" presName="sp" presStyleCnt="0"/>
      <dgm:spPr/>
    </dgm:pt>
    <dgm:pt modelId="{90A1592C-6969-4FFD-ABBF-D559D6EF8B07}" type="pres">
      <dgm:prSet presAssocID="{E349B761-D1C9-4158-A8CD-25FA8179B88F}" presName="composite" presStyleCnt="0"/>
      <dgm:spPr/>
    </dgm:pt>
    <dgm:pt modelId="{59EB7177-3E5D-4847-9FFB-68829B49964B}" type="pres">
      <dgm:prSet presAssocID="{E349B761-D1C9-4158-A8CD-25FA8179B88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96DBA-2340-4B05-A8C8-2233575CE267}" type="pres">
      <dgm:prSet presAssocID="{E349B761-D1C9-4158-A8CD-25FA8179B88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E11366-687C-4C0F-A241-8CBBDDBBD093}" type="presOf" srcId="{266F76FE-1B2E-443E-8B50-AC4CD7DD530D}" destId="{28CCFC20-3644-404B-B4FF-8FC2C165CACF}" srcOrd="0" destOrd="0" presId="urn:microsoft.com/office/officeart/2005/8/layout/chevron2"/>
    <dgm:cxn modelId="{34FB35B9-DC06-4267-9DDB-6DD009E22179}" srcId="{E349B761-D1C9-4158-A8CD-25FA8179B88F}" destId="{B252A5F4-7242-4E06-95CE-7BBC74A5D42E}" srcOrd="0" destOrd="0" parTransId="{41A60067-923E-400F-9F21-59785490270E}" sibTransId="{B33AD792-5E78-496A-8008-58E8EDF96F99}"/>
    <dgm:cxn modelId="{752CB2C4-5CD3-47CE-A2A9-86A4CB8FA074}" type="presOf" srcId="{E349B761-D1C9-4158-A8CD-25FA8179B88F}" destId="{59EB7177-3E5D-4847-9FFB-68829B49964B}" srcOrd="0" destOrd="0" presId="urn:microsoft.com/office/officeart/2005/8/layout/chevron2"/>
    <dgm:cxn modelId="{B71DFED0-2D1E-4D47-AC50-E49F576C3479}" type="presOf" srcId="{845C1A78-2163-4FC0-A569-D53864D33C94}" destId="{284ACBD4-36CC-4215-AD6D-141DB6B3B87D}" srcOrd="0" destOrd="0" presId="urn:microsoft.com/office/officeart/2005/8/layout/chevron2"/>
    <dgm:cxn modelId="{E8C2769C-357B-420B-BDD2-00D4EA1450F1}" type="presOf" srcId="{B252A5F4-7242-4E06-95CE-7BBC74A5D42E}" destId="{39396DBA-2340-4B05-A8C8-2233575CE267}" srcOrd="0" destOrd="0" presId="urn:microsoft.com/office/officeart/2005/8/layout/chevron2"/>
    <dgm:cxn modelId="{DB24D9B9-B05C-42EF-8E6D-0C66D8263BC2}" srcId="{C35DF06A-FC65-4BF9-BE55-659445B90569}" destId="{266F76FE-1B2E-443E-8B50-AC4CD7DD530D}" srcOrd="0" destOrd="0" parTransId="{B5346350-9CD2-49D1-AF23-A72AC136550D}" sibTransId="{809AAA83-A86B-4119-84FD-BBEE35A65792}"/>
    <dgm:cxn modelId="{0393DA46-3685-41A1-A629-182BEC41EDBC}" type="presOf" srcId="{8F480BAA-FB65-49F6-BE5D-43CFBCAEBDD4}" destId="{D5012887-A57B-443A-B4B9-D7B9AD94A02C}" srcOrd="0" destOrd="0" presId="urn:microsoft.com/office/officeart/2005/8/layout/chevron2"/>
    <dgm:cxn modelId="{4146241D-4FF2-4DC4-AAA1-C79156209D3B}" srcId="{F9275066-65CC-4FC0-A512-7BB6DD63FAB8}" destId="{E349B761-D1C9-4158-A8CD-25FA8179B88F}" srcOrd="2" destOrd="0" parTransId="{656759A6-E778-4124-AA19-2AB02C3C854E}" sibTransId="{AAA5023F-84F9-4C1B-961B-55FD2713B120}"/>
    <dgm:cxn modelId="{2559E81D-0B11-4225-826E-AD6B41CBED6D}" srcId="{8F480BAA-FB65-49F6-BE5D-43CFBCAEBDD4}" destId="{845C1A78-2163-4FC0-A569-D53864D33C94}" srcOrd="0" destOrd="0" parTransId="{8DD3750D-7C6D-4146-BEFB-59CA75276F5C}" sibTransId="{1C56AF0A-5AEE-4E3D-95F9-9634F345CB3F}"/>
    <dgm:cxn modelId="{A7305AEB-EE8A-4120-8491-AB823089ED51}" type="presOf" srcId="{F9275066-65CC-4FC0-A512-7BB6DD63FAB8}" destId="{8BF1F290-8F7C-4639-9559-EFB70B513FBE}" srcOrd="0" destOrd="0" presId="urn:microsoft.com/office/officeart/2005/8/layout/chevron2"/>
    <dgm:cxn modelId="{69F84876-07C3-4A77-BF3E-0B7C5C8AF4F6}" srcId="{F9275066-65CC-4FC0-A512-7BB6DD63FAB8}" destId="{C35DF06A-FC65-4BF9-BE55-659445B90569}" srcOrd="0" destOrd="0" parTransId="{6CD3912F-DB1D-4B9B-BDCB-187FE71F52EB}" sibTransId="{89594180-9176-44E2-AAE8-7D986723883A}"/>
    <dgm:cxn modelId="{0D00B62D-7145-4EE8-B3B2-256FCDB8C525}" srcId="{F9275066-65CC-4FC0-A512-7BB6DD63FAB8}" destId="{8F480BAA-FB65-49F6-BE5D-43CFBCAEBDD4}" srcOrd="1" destOrd="0" parTransId="{9CFD0EF0-0824-4DA5-90E3-AF6104B75234}" sibTransId="{459379BD-A450-4307-BFEE-7C0E4233C2E0}"/>
    <dgm:cxn modelId="{BC534512-BD11-4022-9FE1-FB6FA757B8C3}" type="presOf" srcId="{C35DF06A-FC65-4BF9-BE55-659445B90569}" destId="{443BE8E8-79CF-45F4-AC5D-4B39F98B04AC}" srcOrd="0" destOrd="0" presId="urn:microsoft.com/office/officeart/2005/8/layout/chevron2"/>
    <dgm:cxn modelId="{E6C4A712-1847-4BE3-A1B3-914D87C14CFE}" type="presParOf" srcId="{8BF1F290-8F7C-4639-9559-EFB70B513FBE}" destId="{A35E6E9F-AE7A-493A-B198-6EAC95281594}" srcOrd="0" destOrd="0" presId="urn:microsoft.com/office/officeart/2005/8/layout/chevron2"/>
    <dgm:cxn modelId="{6DA7C3BF-A764-4D04-BDEF-BEE4DD8AA77C}" type="presParOf" srcId="{A35E6E9F-AE7A-493A-B198-6EAC95281594}" destId="{443BE8E8-79CF-45F4-AC5D-4B39F98B04AC}" srcOrd="0" destOrd="0" presId="urn:microsoft.com/office/officeart/2005/8/layout/chevron2"/>
    <dgm:cxn modelId="{E3E4BD7C-DC45-4A72-9716-B69A8BF15927}" type="presParOf" srcId="{A35E6E9F-AE7A-493A-B198-6EAC95281594}" destId="{28CCFC20-3644-404B-B4FF-8FC2C165CACF}" srcOrd="1" destOrd="0" presId="urn:microsoft.com/office/officeart/2005/8/layout/chevron2"/>
    <dgm:cxn modelId="{677A8B1D-77F2-49BF-B690-412334BC04EF}" type="presParOf" srcId="{8BF1F290-8F7C-4639-9559-EFB70B513FBE}" destId="{C59AB5D3-F578-4899-8949-4B544EB1F81C}" srcOrd="1" destOrd="0" presId="urn:microsoft.com/office/officeart/2005/8/layout/chevron2"/>
    <dgm:cxn modelId="{459B7BC3-7D50-48AB-94D7-8BE465FE5AAC}" type="presParOf" srcId="{8BF1F290-8F7C-4639-9559-EFB70B513FBE}" destId="{D8036397-01F0-4871-9F77-D449A06FFFEB}" srcOrd="2" destOrd="0" presId="urn:microsoft.com/office/officeart/2005/8/layout/chevron2"/>
    <dgm:cxn modelId="{3691AEDA-0A50-438D-9CDC-70DE49E72B01}" type="presParOf" srcId="{D8036397-01F0-4871-9F77-D449A06FFFEB}" destId="{D5012887-A57B-443A-B4B9-D7B9AD94A02C}" srcOrd="0" destOrd="0" presId="urn:microsoft.com/office/officeart/2005/8/layout/chevron2"/>
    <dgm:cxn modelId="{13BEE9A6-BE1A-437B-B186-C0504E9B26FE}" type="presParOf" srcId="{D8036397-01F0-4871-9F77-D449A06FFFEB}" destId="{284ACBD4-36CC-4215-AD6D-141DB6B3B87D}" srcOrd="1" destOrd="0" presId="urn:microsoft.com/office/officeart/2005/8/layout/chevron2"/>
    <dgm:cxn modelId="{9A32EB33-48D7-4C8E-A352-57A28FB03EFA}" type="presParOf" srcId="{8BF1F290-8F7C-4639-9559-EFB70B513FBE}" destId="{45A9D21B-F466-4C4C-A037-DE820CE5A04C}" srcOrd="3" destOrd="0" presId="urn:microsoft.com/office/officeart/2005/8/layout/chevron2"/>
    <dgm:cxn modelId="{D96412DC-D53F-47FF-A13F-B250155D4ACA}" type="presParOf" srcId="{8BF1F290-8F7C-4639-9559-EFB70B513FBE}" destId="{90A1592C-6969-4FFD-ABBF-D559D6EF8B07}" srcOrd="4" destOrd="0" presId="urn:microsoft.com/office/officeart/2005/8/layout/chevron2"/>
    <dgm:cxn modelId="{DDFCB72D-8811-4E6C-8E25-844F35432B25}" type="presParOf" srcId="{90A1592C-6969-4FFD-ABBF-D559D6EF8B07}" destId="{59EB7177-3E5D-4847-9FFB-68829B49964B}" srcOrd="0" destOrd="0" presId="urn:microsoft.com/office/officeart/2005/8/layout/chevron2"/>
    <dgm:cxn modelId="{C328F485-996D-4004-ACB3-98D0CEBFF6C0}" type="presParOf" srcId="{90A1592C-6969-4FFD-ABBF-D559D6EF8B07}" destId="{39396DBA-2340-4B05-A8C8-2233575CE267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4543367-7861-4042-92DC-5C4F93765928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6F24CBB-1D9F-4151-A073-A7D87F933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367-7861-4042-92DC-5C4F93765928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4CBB-1D9F-4151-A073-A7D87F933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367-7861-4042-92DC-5C4F93765928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4CBB-1D9F-4151-A073-A7D87F933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367-7861-4042-92DC-5C4F93765928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4CBB-1D9F-4151-A073-A7D87F933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367-7861-4042-92DC-5C4F93765928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4CBB-1D9F-4151-A073-A7D87F933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367-7861-4042-92DC-5C4F93765928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4CBB-1D9F-4151-A073-A7D87F933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543367-7861-4042-92DC-5C4F93765928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F24CBB-1D9F-4151-A073-A7D87F933B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4543367-7861-4042-92DC-5C4F93765928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6F24CBB-1D9F-4151-A073-A7D87F933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367-7861-4042-92DC-5C4F93765928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4CBB-1D9F-4151-A073-A7D87F933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367-7861-4042-92DC-5C4F93765928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4CBB-1D9F-4151-A073-A7D87F933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3367-7861-4042-92DC-5C4F93765928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4CBB-1D9F-4151-A073-A7D87F933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4543367-7861-4042-92DC-5C4F93765928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6F24CBB-1D9F-4151-A073-A7D87F933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nmd_pubmed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85625"/>
            <a:ext cx="1817678" cy="1272375"/>
          </a:xfrm>
          <a:prstGeom prst="rect">
            <a:avLst/>
          </a:prstGeom>
          <a:noFill/>
        </p:spPr>
      </p:pic>
      <p:pic>
        <p:nvPicPr>
          <p:cNvPr id="5" name="Picture 2" descr="C:\Documents and Settings\Лилит\Рабочий стол\Shizofrenia\1560560_672241379540406_923065455077451975_n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214950"/>
            <a:ext cx="2000232" cy="16430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214422"/>
            <a:ext cx="8429684" cy="207640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NF-</a:t>
            </a:r>
            <a:r>
              <a:rPr lang="ru-RU" sz="2200" b="1" dirty="0" err="1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k</a:t>
            </a:r>
            <a:r>
              <a:rPr lang="en-US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B</a:t>
            </a:r>
            <a:r>
              <a:rPr lang="hy-AM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-Ի</a:t>
            </a:r>
            <a:r>
              <a:rPr lang="en-US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ԱԿՏԻՎՈՒԹՅՈՒՆԸ</a:t>
            </a:r>
            <a:r>
              <a:rPr lang="en-US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ՀԱՍՈՒՆ </a:t>
            </a:r>
            <a:r>
              <a:rPr lang="en-US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ԱՌՆԵՏՆԵՐԻ ՆՍՏԱՆՅԱՐԴԻ</a:t>
            </a:r>
            <a:r>
              <a:rPr lang="en-US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ՎՆԱՍՎԱԾ</a:t>
            </a:r>
            <a:r>
              <a:rPr lang="en-US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ru-RU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ՄԱՍԻ</a:t>
            </a:r>
            <a:r>
              <a:rPr lang="en-US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ru-RU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ԱՔՍՈՆՆԵՐ</a:t>
            </a:r>
            <a:r>
              <a:rPr lang="ru-RU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ՈՒՄ </a:t>
            </a:r>
            <a:r>
              <a:rPr lang="en-US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ru-RU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ՈՒ</a:t>
            </a:r>
            <a:r>
              <a:rPr lang="hy-AM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ՇՎԱՆՅԱՆ</a:t>
            </a:r>
            <a:r>
              <a:rPr lang="en-US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ԲՋԻՋՆԵՐՈՒՄ </a:t>
            </a:r>
            <a:r>
              <a:rPr lang="en-US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ru-RU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ԵՎ</a:t>
            </a:r>
            <a:r>
              <a:rPr lang="hy-AM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ՆՐԱ </a:t>
            </a:r>
            <a:r>
              <a:rPr lang="en-US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ԿԱՐԳԱՎՈՐՈՂ ԴԵՐԸ </a:t>
            </a:r>
            <a:r>
              <a:rPr lang="en-US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ԱՔՍՈՆՆԵՐԻ</a:t>
            </a:r>
            <a:r>
              <a:rPr lang="en-US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sz="22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ՎԵՐԱԿԱՆԳՆՄԱՆ ԳՈՐԾԸՆԹԱՑՈՒՄ</a:t>
            </a:r>
            <a:endParaRPr lang="ru-RU" sz="2200" b="1" dirty="0">
              <a:ln w="1143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86256"/>
            <a:ext cx="7072362" cy="2214578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ylfaen" pitchFamily="18" charset="0"/>
            </a:endParaRPr>
          </a:p>
          <a:p>
            <a:pPr algn="ctr"/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Ն</a:t>
            </a:r>
            <a:r>
              <a:rPr lang="hy-AM" sz="2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յարդաներզատական </a:t>
            </a:r>
            <a:r>
              <a:rPr lang="hy-AM" sz="2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փոխհարաբերությունների լաբորատորիայի կրտսեր գիտաշխատող, </a:t>
            </a:r>
            <a:r>
              <a:rPr lang="hy-AM" sz="2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ասպիրանտ</a:t>
            </a:r>
            <a:endParaRPr lang="en-US" sz="29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/>
            <a:r>
              <a:rPr lang="hy-AM" sz="2900" dirty="0" smtClean="0">
                <a:latin typeface="Sylfaen" pitchFamily="18" charset="0"/>
              </a:rPr>
              <a:t> </a:t>
            </a:r>
            <a:endParaRPr lang="en-US" sz="2900" dirty="0" smtClean="0">
              <a:latin typeface="Sylfaen" pitchFamily="18" charset="0"/>
            </a:endParaRPr>
          </a:p>
          <a:p>
            <a:pPr algn="ctr"/>
            <a:r>
              <a:rPr lang="ru-RU" sz="4500" b="1" spc="50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Լիլիթ </a:t>
            </a:r>
            <a:r>
              <a:rPr lang="ru-RU" sz="4500" b="1" spc="50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Ավետիսյան</a:t>
            </a:r>
            <a:endParaRPr lang="ru-RU" sz="4500" b="1" spc="5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ylfaen" pitchFamily="18" charset="0"/>
            </a:endParaRPr>
          </a:p>
          <a:p>
            <a:pPr algn="ctr"/>
            <a:endParaRPr lang="ru-RU" sz="2900" b="1" spc="5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ylfaen" pitchFamily="18" charset="0"/>
            </a:endParaRPr>
          </a:p>
          <a:p>
            <a:pPr algn="ctr"/>
            <a:r>
              <a:rPr lang="ru-RU" sz="29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Երևան 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- 2016</a:t>
            </a:r>
            <a:endParaRPr lang="ru-RU" sz="2900" b="1" spc="5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0"/>
            <a:ext cx="8429684" cy="84600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Journal club</a:t>
            </a:r>
            <a:endParaRPr lang="ru-RU" sz="3600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F3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56" y="1828766"/>
            <a:ext cx="6286544" cy="5029234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2786050" y="642918"/>
          <a:ext cx="6215074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2285992"/>
            <a:ext cx="321467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NF-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κB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ի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սպիտակուցներ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lvl="0" algn="ctr">
              <a:buFont typeface="Arial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IκB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lvl="0"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κB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կորիզային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գործոնի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արգելակիչներ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) </a:t>
            </a:r>
          </a:p>
          <a:p>
            <a:pPr lvl="0" algn="ctr">
              <a:buFont typeface="Arial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IKK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lvl="0"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IκB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-ի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կինազներ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)</a:t>
            </a:r>
          </a:p>
          <a:p>
            <a:pPr lvl="0" algn="ctr">
              <a:buFont typeface="Arial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օգնող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սպիտակուցներ</a:t>
            </a:r>
            <a:endParaRPr lang="hy-AM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lvl="0"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триховая стрелка вправо 1"/>
          <p:cNvSpPr/>
          <p:nvPr/>
        </p:nvSpPr>
        <p:spPr>
          <a:xfrm>
            <a:off x="142844" y="500042"/>
            <a:ext cx="3500438" cy="2286000"/>
          </a:xfrm>
          <a:prstGeom prst="stripedRightArrow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Աշխատանքի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նպատակը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`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с двумя скругленными противолежащими углами 3"/>
          <p:cNvSpPr/>
          <p:nvPr/>
        </p:nvSpPr>
        <p:spPr>
          <a:xfrm>
            <a:off x="3786182" y="571480"/>
            <a:ext cx="5143536" cy="1857366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Ո</a:t>
            </a:r>
            <a:r>
              <a:rPr lang="hy-AM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ւսումնասիրել NF-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κ</a:t>
            </a:r>
            <a:r>
              <a:rPr lang="hy-AM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B-ի դերը հասուն առնետների նստանյարդի ճմլման մասում և աքսոնների վերականգնման գործընթացում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blackGray">
          <a:xfrm rot="16200000" flipH="1" flipV="1">
            <a:off x="355573" y="2859081"/>
            <a:ext cx="2000250" cy="1139825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142844" y="4071942"/>
            <a:ext cx="3500437" cy="2286000"/>
          </a:xfrm>
          <a:prstGeom prst="stripedRightArrow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Աշխատանքի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խնդիրները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`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с двумя скругленными противолежащими углами 3"/>
          <p:cNvSpPr/>
          <p:nvPr/>
        </p:nvSpPr>
        <p:spPr>
          <a:xfrm>
            <a:off x="3857620" y="2714620"/>
            <a:ext cx="5000660" cy="3786214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Հ</a:t>
            </a:r>
            <a:r>
              <a:rPr lang="hy-AM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ետազոտել NF-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κ</a:t>
            </a:r>
            <a:r>
              <a:rPr lang="hy-AM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B-ի ենթամիավորների էքսպրեսիան նյարդի ճմլման բազմաբջջային միջավայրում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Ո</a:t>
            </a:r>
            <a:r>
              <a:rPr lang="hy-AM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րոշել TNF-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α</a:t>
            </a:r>
            <a:r>
              <a:rPr lang="hy-AM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-ի ազդանշանի արգելափակման, և, հետևաբար, NF-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κ</a:t>
            </a:r>
            <a:r>
              <a:rPr lang="hy-AM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B-ի ակտիվության էֆեկտը ճմլում-վնասումից հետո նստանյարդի կարճաժամկետ ռեգեներացիայի վրա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2000240"/>
            <a:ext cx="8358246" cy="1428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ՆՅՈՒԹԸ  ԵՎ  ՄԵԹՈԴՆԵՐԸ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000100" y="1928778"/>
          <a:ext cx="728667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Փորձարկումներն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իրականացվել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են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սեռահասուն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արու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առնետների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hy-AM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230±20գ.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վրա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հետևյալ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խմբերում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5720" y="642918"/>
            <a:ext cx="8572560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ՆՍՏԱՆՅԱՐԴԻ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ՃՄԼՄԱՆ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 ՎԻՐԱՀԱՏՈՒԹՅՈՒՆԸ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11" name="Picture 2" descr="C:\Documents and Settings\Лилит\Рабочий стол\Zekuyc Im Teman\sciatic_nerv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6929486" cy="3372283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928662" y="5357826"/>
            <a:ext cx="7643834" cy="107157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Calibri" pitchFamily="34" charset="0"/>
                <a:cs typeface="Times New Roman" pitchFamily="18" charset="0"/>
              </a:rPr>
              <a:t>Վ</a:t>
            </a:r>
            <a:r>
              <a:rPr lang="hy-AM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Calibri" pitchFamily="34" charset="0"/>
                <a:cs typeface="Times New Roman" pitchFamily="18" charset="0"/>
              </a:rPr>
              <a:t>իրահատությունից առաջ 3 խմբերի կենդանիներին էլ ենթամաշկային ձևով ներարկվել է համապատասխանաբար ֆիզլուծույթ, 100մկգ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Calibri" pitchFamily="34" charset="0"/>
                <a:cs typeface="Times New Roman" pitchFamily="18" charset="0"/>
              </a:rPr>
              <a:t>մ</a:t>
            </a:r>
            <a:r>
              <a:rPr lang="hy-AM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Calibri" pitchFamily="34" charset="0"/>
                <a:cs typeface="Times New Roman" pitchFamily="18" charset="0"/>
              </a:rPr>
              <a:t>լ էթաներցեպտ և 500մկգ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Calibri" pitchFamily="34" charset="0"/>
                <a:cs typeface="Times New Roman" pitchFamily="18" charset="0"/>
              </a:rPr>
              <a:t>մ</a:t>
            </a:r>
            <a:r>
              <a:rPr lang="hy-AM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Calibri" pitchFamily="34" charset="0"/>
                <a:cs typeface="Times New Roman" pitchFamily="18" charset="0"/>
              </a:rPr>
              <a:t>լ էթաներցեպտ</a:t>
            </a:r>
          </a:p>
        </p:txBody>
      </p:sp>
      <p:pic>
        <p:nvPicPr>
          <p:cNvPr id="21" name="Picture 35" descr="F:\Writing\Variety\LiuYan\IBRO-School-2013\Refer\RS-7130-KELLY-force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35371">
            <a:off x="4532174" y="1759806"/>
            <a:ext cx="3412347" cy="184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142873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3 խմբերի բոլոր առնետներն էլ ենթարկվել են նստանյարդի ճմլման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2000240"/>
            <a:ext cx="8358246" cy="17145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y-AM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էլեկտրաֆորեզային </a:t>
            </a:r>
            <a:r>
              <a:rPr lang="hy-AM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շարժունակության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y-AM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փոփոխման վերլուծության մեթոդ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Karen\Desktop\Club 19.06\Nkar club\EMSA\fmicb-06-01049-g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960"/>
            <a:ext cx="4214810" cy="5638040"/>
          </a:xfrm>
          <a:prstGeom prst="rect">
            <a:avLst/>
          </a:prstGeom>
          <a:noFill/>
        </p:spPr>
      </p:pic>
      <p:pic>
        <p:nvPicPr>
          <p:cNvPr id="4" name="Picture 2" descr="C:\Documents and Settings\Karen\Desktop\Club 19.06\Nkar club\EMSA\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571744"/>
            <a:ext cx="5500694" cy="2653068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y-AM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էլեկտրաֆորեզային </a:t>
            </a:r>
            <a:r>
              <a:rPr lang="hy-AM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շարժունակության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y-AM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փոփոխման վերլուծության մեթոդ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  <p:pic>
        <p:nvPicPr>
          <p:cNvPr id="43011" name="Picture 3" descr="C:\Documents and Settings\Karen\Desktop\imag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428736"/>
            <a:ext cx="3279503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14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էլեկտր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ա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ֆորեզային 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շարժունակության փոփոխման վերլուծության մեթոդը կիրառվել է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NF-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kB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/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ԴՆԹ կապը հայտնաբերելու համար: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blackGray">
          <a:xfrm rot="10800000" flipH="1" flipV="1">
            <a:off x="3714744" y="2214554"/>
            <a:ext cx="571503" cy="428628"/>
          </a:xfrm>
          <a:prstGeom prst="rightArrow">
            <a:avLst>
              <a:gd name="adj1" fmla="val 46509"/>
              <a:gd name="adj2" fmla="val 42052"/>
            </a:avLst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152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41052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3429000"/>
            <a:ext cx="4629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6"/>
          <p:cNvSpPr>
            <a:spLocks noChangeArrowheads="1"/>
          </p:cNvSpPr>
          <p:nvPr/>
        </p:nvSpPr>
        <p:spPr bwMode="blackGray">
          <a:xfrm rot="16200000" flipH="1" flipV="1">
            <a:off x="6000760" y="3000372"/>
            <a:ext cx="571503" cy="428628"/>
          </a:xfrm>
          <a:prstGeom prst="rightArrow">
            <a:avLst>
              <a:gd name="adj1" fmla="val 46509"/>
              <a:gd name="adj2" fmla="val 42052"/>
            </a:avLst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86256"/>
            <a:ext cx="4572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AutoShape 16"/>
          <p:cNvSpPr>
            <a:spLocks noChangeArrowheads="1"/>
          </p:cNvSpPr>
          <p:nvPr/>
        </p:nvSpPr>
        <p:spPr bwMode="blackGray">
          <a:xfrm rot="19671783" flipH="1" flipV="1">
            <a:off x="3784964" y="3833920"/>
            <a:ext cx="571503" cy="428628"/>
          </a:xfrm>
          <a:prstGeom prst="rightArrow">
            <a:avLst>
              <a:gd name="adj1" fmla="val 46509"/>
              <a:gd name="adj2" fmla="val 42052"/>
            </a:avLst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5214950"/>
            <a:ext cx="3657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AutoShape 16"/>
          <p:cNvSpPr>
            <a:spLocks noChangeArrowheads="1"/>
          </p:cNvSpPr>
          <p:nvPr/>
        </p:nvSpPr>
        <p:spPr bwMode="blackGray">
          <a:xfrm rot="12033713" flipH="1" flipV="1">
            <a:off x="4557629" y="4730154"/>
            <a:ext cx="571503" cy="428628"/>
          </a:xfrm>
          <a:prstGeom prst="rightArrow">
            <a:avLst>
              <a:gd name="adj1" fmla="val 46509"/>
              <a:gd name="adj2" fmla="val 42052"/>
            </a:avLst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NF-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κ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 կապող ակտիվությ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ա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ավտոռադիոգիրը և դրա գրաֆիկական պատկերը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1508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Նստանյարդի ճմլումը հարուցում է NF-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κ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B-ի ակտիվություն ճմլված մասում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59531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214810" y="1714488"/>
            <a:ext cx="492919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C00000"/>
              </a:solidFill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A-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p50-ի, p65-ի և c-Rel-ի էքսպրեսիան ցուցադրող գծեր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ը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նյարդային հյուսվա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ծ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քի տարբեր նմուշներում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NF-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κ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-ի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ենթամիավորների էքսպրեսիայի հիստոգրամ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ը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նստանյարդում ճմլումից 12 ժամ հետո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59"/>
            <a:ext cx="4000496" cy="459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57148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NF-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κ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B-ի ենթամիավորների էքսպրեսիան նյարդային հյուսվածք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ում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և նյարդի ճմլման էֆեկտը էքսպրեսիայի մակարդակների վրա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2933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Ճմումից 12 ժամ անց բոլոր ենթամիավորները հավաստի մեծանում են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նստա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յարդի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ճմ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լված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մասի հյուսվածքներում` համեմատած հակառակ կողմի հետ:</a:t>
            </a:r>
            <a:endParaRPr lang="hy-AM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534561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</a:t>
            </a:r>
            <a:r>
              <a:rPr lang="hy-AM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-նորմալ նեյրոն և նյարդաթել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2</a:t>
            </a:r>
            <a:r>
              <a:rPr lang="hy-AM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-Ուոլլերյան դեգեներացիա 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3</a:t>
            </a:r>
            <a:r>
              <a:rPr lang="hy-AM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 աքսոնային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սկզբնական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ռեգեներացիա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4</a:t>
            </a:r>
            <a:r>
              <a:rPr lang="hy-AM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-աքսոնի միացումը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թիրախ</a:t>
            </a:r>
            <a:r>
              <a:rPr lang="hy-AM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օրգանի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ն</a:t>
            </a:r>
            <a:r>
              <a:rPr lang="hy-AM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և նյարդաթելի հասունացումն ու վերամիելինավորումը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3074" name="Picture 2" descr="C:\Users\User\Desktop\Fig-1-Wallerian-degeneration-Following-injury-Schwann-cells-detach-from-the-axo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253309" cy="39594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4291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lfaen" pitchFamily="18" charset="0"/>
              </a:rPr>
              <a:t>ԴԵԳԵՆԵՐԱՑԻԱՆ  ԵՎ  ՌԵԳԵՆԵՐԱՑԻԱՆ ԾԱՅՐԱՄԱՍԱՅԻՆ  ՆՅԱՐԴԻ  ՎՆԱՍՈՒՄԻՑ  ՀԵՏՈ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929190" cy="46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592933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TNF-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α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–ի արգելակումը էթան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րցեպտով արգելակում է նյարդի ճմլումով հարուցված  NF-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κ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 ակտիվության բարձրացումը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00628" y="1571612"/>
            <a:ext cx="4143372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C00000"/>
              </a:solidFill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A-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NF-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κ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 կապող ակտիվությ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ա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ավտոռադիո-գիրը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գլխավոր գծերով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նյարդային հյուսվա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ծ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քի տարբեր նմուշներում </a:t>
            </a:r>
            <a:endParaRPr kumimoji="0" lang="ru-RU" sz="1400" i="0" u="none" strike="noStrike" cap="none" normalizeH="0" baseline="0" dirty="0" smtClean="0">
              <a:ln>
                <a:noFill/>
              </a:ln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գծերի խտության քանակական արդյունքներ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ը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148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NF-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κ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B-ի էքսպրեսիան նյարդային հյուսվածք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ում ֆիզլուծույթ և էթաներցեպտ ներարկված խմբերում`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նյարդի ճմլ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ումից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օր հետո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2000240"/>
            <a:ext cx="8358246" cy="17145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y-AM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Իմունոլուսարձակային ներկման մեթոդ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User\Desktop\Безымянный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5000636"/>
            <a:ext cx="2339796" cy="185736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286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Իմունոլուսարձակումը</a:t>
            </a:r>
            <a:r>
              <a:rPr lang="hy-AM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իրենից ներկայացնում է հակածին-հակամարմին սպեցիֆիկ կոմպլեքս, որտեղ հակամարմինները նշված են լուսարձակող ներկով և այդպիսի հակածին-հակամարմին համակարգը տեսանելի է դառնում լուսարձակող մանրադիտակի օգնությամբ: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17409" name="Picture 1" descr="C:\Documents and Settings\Karen\Desktop\4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6134"/>
            <a:ext cx="3643338" cy="2715318"/>
          </a:xfrm>
          <a:prstGeom prst="rect">
            <a:avLst/>
          </a:prstGeom>
          <a:noFill/>
        </p:spPr>
      </p:pic>
      <p:sp>
        <p:nvSpPr>
          <p:cNvPr id="8" name="AutoShape 16"/>
          <p:cNvSpPr>
            <a:spLocks noChangeArrowheads="1"/>
          </p:cNvSpPr>
          <p:nvPr/>
        </p:nvSpPr>
        <p:spPr bwMode="blackGray">
          <a:xfrm rot="16200000" flipH="1" flipV="1">
            <a:off x="1428728" y="4429132"/>
            <a:ext cx="571503" cy="428628"/>
          </a:xfrm>
          <a:prstGeom prst="rightArrow">
            <a:avLst>
              <a:gd name="adj1" fmla="val 46509"/>
              <a:gd name="adj2" fmla="val 4205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286256"/>
            <a:ext cx="447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643182"/>
            <a:ext cx="419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1857364"/>
            <a:ext cx="60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5643578"/>
            <a:ext cx="657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714876" y="1785926"/>
            <a:ext cx="4429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FITC (ֆլուորէսցեին իզոտիացիանին)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Cy3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4876" y="3857628"/>
            <a:ext cx="3929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ճագարի anti-p50</a:t>
            </a:r>
          </a:p>
          <a:p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ճագարի anti-p65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ճագարի anti-c-Rel</a:t>
            </a:r>
          </a:p>
          <a:p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ճագարի anti-GAP43</a:t>
            </a:r>
          </a:p>
          <a:p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մկան anti-S100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4876" y="2571744"/>
            <a:ext cx="4429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FITC-ով կապված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ավանակի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հակաճա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գար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ային</a:t>
            </a:r>
            <a:endParaRPr lang="hy-AM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Cy3-ով կապված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ավանակի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հակամկա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յին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57752" y="5380672"/>
            <a:ext cx="4000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p50</a:t>
            </a:r>
          </a:p>
          <a:p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p65</a:t>
            </a:r>
          </a:p>
          <a:p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c-Rel</a:t>
            </a:r>
          </a:p>
          <a:p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GAP43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S100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Nkar club\nkar hayeren\1editorial-illustrator-rat-sciatic-neuro-imag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93422"/>
            <a:ext cx="5143536" cy="5664578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984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y-AM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Իմունոլուսարձակային ներկումը իրականացվել է ուսումնասիրելու NF-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κ</a:t>
            </a:r>
            <a:r>
              <a:rPr kumimoji="0" lang="hy-AM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B–ի ենթամիավորների 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տեղակայումը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(լոկալիզացիան)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և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էքսպրեսիան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նստանյարդում:</a:t>
            </a:r>
            <a:endParaRPr kumimoji="0" lang="hy-AM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езымянный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37209"/>
            <a:ext cx="7501225" cy="6320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643438" y="2357430"/>
            <a:ext cx="43577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A-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չվ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իրահատված և չվ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նասված նյարդով կենդանի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ները p50-ի ներկմամբ,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ճմլումից 12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ժ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հետո p50-ի ներկմամբ,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չվ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իրահատված և չվ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նասված նյարդով կենդանի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ները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S-100-ի ներկմամաբ,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D-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ճմլումից 12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ժ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հետո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S-100-ի ներկմամաբ,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E-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չվ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իրահատված և չվ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նասված նյարդով կենդանի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p50-ի և S-100-ի 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նկար,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F-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ճմլումից 12 ժ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հետո p50-ի և S-100-ի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նկար: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60502"/>
            <a:ext cx="4500562" cy="532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NF-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κ</a:t>
            </a:r>
            <a:r>
              <a:rPr lang="hy-AM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B-ի p50 ենթամիավորի տեղակայումը և էքսպրեսիան անվնաս նստանյարդում և ճմլումից 12 ժամ հետո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51435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Ճմլված նստանյարդում p50-ի ներկումը ի հայտ է գալիս ավելի շատ շվանյան բջիջներում և բացակայում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արյան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անոթներում և աքսոններում:</a:t>
            </a:r>
            <a:endParaRPr lang="hy-AM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22574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429124" y="5000636"/>
            <a:ext cx="47148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Ճմլված նստանյարդում p65-ի ներկումը հայտնվում է ավելի շատ շվանյան </a:t>
            </a:r>
            <a:r>
              <a:rPr kumimoji="0" lang="hy-AM" b="1" i="0" u="none" strike="noStrike" cap="none" normalizeH="0" baseline="0" dirty="0" smtClean="0">
                <a:ln>
                  <a:noFill/>
                </a:ln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բջիջներում և անփոփոփոխ մնում արյան անոթներում: Աքսոններում </a:t>
            </a:r>
            <a:r>
              <a:rPr kumimoji="0" lang="hy-AM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ներկումը առկա է միայն ճմլված նստանյարդում:</a:t>
            </a:r>
            <a:endParaRPr kumimoji="0" lang="hy-AM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59"/>
            <a:ext cx="4572000" cy="538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NF-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κ</a:t>
            </a:r>
            <a:r>
              <a:rPr lang="hy-AM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B-ի p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hy-AM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ենթամիավորի տեղակայումը և էքսպրեսիան անվնաս նստանյարդում և ճմլումից 12 ժամ հետո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22574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43438" y="2357430"/>
            <a:ext cx="43577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A-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չվ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իրահատված և չվ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նասված նյարդով կենդանի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ները 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5-ի ներկմամբ,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ճմլումից 12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ժ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հետո 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5-ի ներկմամբ,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չվ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իրահատված և չվ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նասված նյարդով կենդանի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ները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S-100-ի ներկմամաբ,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D-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ճմլումից 12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ժ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հետո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S-100-ի ներկմամաբ,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E-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չվ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իրահատված և չվ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նասված նյարդով կենդանի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65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-ի և S-100-ի 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նկար,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F-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ճմլումից 12 ժ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հետո 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5-ի և S-100-ի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նկար: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594144" cy="543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NF-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κ</a:t>
            </a:r>
            <a:r>
              <a:rPr lang="hy-AM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B-ի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Rel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ենթամիավորի տեղակայումը և էքսպրեսիան անվնաս նստանյարդում և ճմլումից 12 ժամ հետո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357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Ճմլված նստանյարդում c-Rel-ի ներկումը հայտնվում է ավելի շատ շվանյան բջիջներում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0" y="2500306"/>
            <a:ext cx="43577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A-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չվ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իրահատված և չվ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նասված նյարդով կենդանի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ները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Rel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-ի ներկմամբ,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ճմլումից 12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ժ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հետո 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Rel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-ի ներկմամբ,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չվ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իրահատված և չվ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նասված նյարդով կենդանի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ները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S-100-ի ներկմամաբ,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D-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ճմլումից 12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ժ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հետո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S-100-ի ներկմամաբ,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E-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չվ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իրահատված և չվ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նասված նյարդով կենդանի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Rel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-ի և S-100-ի 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նկար,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F-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ճմլումից 12 ժ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հետո 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Rel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-ի և S-100-ի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նկար: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22574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857620" cy="528638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000240"/>
            <a:ext cx="22574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43372" y="2928934"/>
            <a:ext cx="500062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y-AM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A-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S-100 ներկումը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ճմլված նստանայարդում, </a:t>
            </a:r>
            <a:endParaRPr lang="en-US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y-AM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S-100-ի և p65-ի 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նկարը ճմլված նստանյարդում (նույն տեսադաշտը, ինչը որ A-ում)</a:t>
            </a:r>
            <a:endParaRPr lang="en-US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p50-ի ներկումը,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D-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p65-ի ներկումը,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β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-tubulin (III)-ի ներկումը (նույն ձևով, ինչպես C-ն),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F-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β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-tubulin (III)-ի ներկումը (նույն ձևով, ինչպես D-ն)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G-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p50-ի և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β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-tubulin (III)-ի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նկար,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H-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p65-ի և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β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-tubulin (III)-ի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նկար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5572140"/>
            <a:ext cx="5357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NF-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κ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B-ի p65 ենթամիավորը արտահայտված է հետին արմատիկների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հանգույցների նեյրոններ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 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աքսոններում,</a:t>
            </a:r>
            <a:r>
              <a:rPr lang="hy-AM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մինչդեռ p50-ը` ոչ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C-H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hy-AM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716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p65-ի էքսպրեսիայի և աքսոնային տեղակայման նկարները նստանյարդի ճմլման հատվածում նյարդի ճմլումից 12 ժամ անց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(A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B)</a:t>
            </a:r>
            <a:r>
              <a:rPr lang="hy-AM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hy-AM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NF-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κ</a:t>
            </a:r>
            <a:r>
              <a:rPr lang="hy-AM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B-ի p50 և p65 ենթամիավորների աքսոնային էքսպրեսիան հետին արմատիկների հանգույցների նեյրոնների </a:t>
            </a:r>
            <a:r>
              <a:rPr lang="hy-AM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in vitro</a:t>
            </a:r>
            <a:r>
              <a:rPr lang="hy-AM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կուլտուրայում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hy-AM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C-H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7"/>
            <a:ext cx="4286248" cy="509197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85926"/>
            <a:ext cx="3124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0" y="57148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NF-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κ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B-ի p50 ենթամիավորի տեղակայումը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և էքսպրեսիան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անվնաս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նստանյարդում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և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ֆիզլուծույթ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կամ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500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մկգ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էթան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րցեպտ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ներարկված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խմբում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357686" y="3000372"/>
            <a:ext cx="435771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A-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չվ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իրահատված և չվ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նասված նյարդով կենդանի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ները p50-ի ներկմամբ,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չվ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իրահատված և չվ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նասված նյարդով կենդանի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ի`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p50-ի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և 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DAPI-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նկար</a:t>
            </a:r>
            <a:endParaRPr lang="en-US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ֆիզլուծույթ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ներարկված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կենդանիները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p50-ի ներկմամբ,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D-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ֆիզլուծույթ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ներարկված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կենդանիների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`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p50-ի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և 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DAPI-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նկար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E-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500 մկգ էթան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րցեպտ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ներարկված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(TNF-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արգելակիչ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) կենդանիները p50-ի ներկմամաբ,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F-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500</a:t>
            </a:r>
            <a:r>
              <a:rPr lang="hy-AM" sz="1400" b="1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մկգ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էթան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րցեպտ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ներարկված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(TNF-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արգելակիչ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) կենդանիները p50-ի և DAPI-ի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նկար: </a:t>
            </a:r>
            <a:endParaRPr lang="en-US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figure_17_02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814820" cy="43577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714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ԲՈՐԲՈ</a:t>
            </a:r>
            <a:r>
              <a:rPr lang="hy-AM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քային պատասխան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310050" y="2143116"/>
          <a:ext cx="4833950" cy="324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569635" cy="538427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3124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43438" y="2857496"/>
            <a:ext cx="435771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A-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չվ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իրահատված և չվ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նասված նյարդով կենդանի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ները 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5-ի ներկմամբ,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չվ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իրահատված և չվ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նասված նյարդով կենդանի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ի`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5-ի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և 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DAPI-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նկար</a:t>
            </a:r>
            <a:endParaRPr lang="en-US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ֆիզլուծույթ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ներարկված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կենդանիները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5-ի ներկմամբ,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D-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ֆիզլուծույթ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ներարկված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կենդանիների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`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5-ի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և 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DAPI-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նկար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E-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500 մկգ էթան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րցեպտ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ներարկված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(TNF-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արգելակիչ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) կենդանիները p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5-ի ներկմամաբ,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F-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500</a:t>
            </a:r>
            <a:r>
              <a:rPr lang="hy-AM" sz="1400" b="1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մկգ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էթան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րցեպտ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ներարկված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(TNF-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արգելակիչ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) կենդանիները p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5-ի և DAPI-ի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նկար: </a:t>
            </a:r>
            <a:endParaRPr lang="en-US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7148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NF-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κ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B-ի p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 ենթամիավորի տեղակայումը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և էքսպրեսիան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անվնաս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նստանյարդում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և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ֆիզլուծույթ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կամ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500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մկգ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էթան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րցեպտ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ներարկված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խմբում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380" y="1402160"/>
            <a:ext cx="4461057" cy="524155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124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0" y="2857496"/>
            <a:ext cx="435771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A-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չվ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իրահատված և չվ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նասված նյարդով կենդանի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ները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c-Rel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-ի ներկմամբ,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չվ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իրահատված և չվ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նասված նյարդով կենդանի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ի`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c-Rel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-ի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և 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DAPI-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նկար</a:t>
            </a:r>
            <a:endParaRPr lang="en-US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ֆիզլուծույթ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ներարկված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կենդանիները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c-Rel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-ի ներկմամբ,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D-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ֆիզլուծույթ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ներարկված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կենդանիների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` 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c-Rel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-ի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և </a:t>
            </a:r>
            <a:r>
              <a:rPr lang="ru-RU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DAPI-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ի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նկար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E-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500 մկգ էթան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րցեպտ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ներարկված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(TNF-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արգելակիչ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) կենդանիները 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c-Rel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-ի ներկմամաբ,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F-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500</a:t>
            </a:r>
            <a:r>
              <a:rPr lang="hy-AM" sz="1400" b="1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մկգ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էթան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րցեպտ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ներարկված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(TNF-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արգելակիչ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) կենդանիները </a:t>
            </a:r>
            <a:r>
              <a:rPr lang="ru-RU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c-Rel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-ի և DAPI-ի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միավորված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նկար: </a:t>
            </a:r>
            <a:endParaRPr lang="en-US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7148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NF-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κ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B-ի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c-Rel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ենթամիավորի տեղակայումը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և էքսպրեսիան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անվնաս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նստանյարդում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և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ֆիզլուծույթ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կամ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500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մկգ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էթան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րցեպտ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ներարկված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խմբում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572000" y="1714488"/>
            <a:ext cx="457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A-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նստանյարդի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երկայնակի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հատվածների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նկարնե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րը` ցույց տվող աքսոնների ռեգեներացիան ֆիզուծույթ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ներարկված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կենդանիների մոտ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y-AM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B-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աքսոնի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ռեգեներացիայի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ենթարկված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տարածութ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յունը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ֆիզլուծույթ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100 մկգ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էթաներցեպտ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և 5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00 մկգ էթան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ե</a:t>
            </a:r>
            <a:r>
              <a:rPr lang="hy-AM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րցեպտ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ներարկված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կենդանիների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մոտ</a:t>
            </a:r>
            <a:r>
              <a:rPr lang="en-US" sz="14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hy-AM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Sylfaen" pitchFamily="18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56134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60007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TNF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α-ի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ազդանշանի արգելակումը էթան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ե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րցեպտի միջոցով մեծացնում է նյարդի ճմլումից հետո նստանյարդի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ռեգեներացիայի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ենթարկված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տարածությունը: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860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Աքսոնի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ռեգեներացիայի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ենթարկված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y-AM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տարածությունը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նստանյարդի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ճմլումից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3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օր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հետո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92867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Եզրակացություն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285720" y="2500306"/>
            <a:ext cx="6572296" cy="857256"/>
          </a:xfrm>
          <a:prstGeom prst="homePlate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TNF-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α</a:t>
            </a:r>
            <a:r>
              <a:rPr lang="hy-AM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-ն միջնորդավորում է վնասումով հարուցված NF-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κ</a:t>
            </a:r>
            <a:r>
              <a:rPr lang="hy-AM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B ԴՆԹ կապվող արագ ակտիվացում շվանյան բջիջներում 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1285852" y="3929066"/>
            <a:ext cx="6572296" cy="857256"/>
          </a:xfrm>
          <a:prstGeom prst="homePlate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TNF-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α</a:t>
            </a:r>
            <a:r>
              <a:rPr lang="hy-AM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-ն արգելակում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է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հե</a:t>
            </a:r>
            <a:r>
              <a:rPr lang="hy-AM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տվնասվածքային աքսոնային վերաճը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(</a:t>
            </a:r>
            <a:r>
              <a:rPr lang="hy-AM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սպրաուտինգը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)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643182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ՇՆՈՐՀԱԿԱԼՈՒԹՅՈՒՆ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85384"/>
            <a:ext cx="7000924" cy="557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64291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ԲՈՐԲՈՔ</a:t>
            </a:r>
            <a:r>
              <a:rPr lang="hy-AM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ման  կլինիկական  ցուցանիշները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05897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ԲՈՐԲՈՔՄԱՆ</a:t>
            </a:r>
            <a:r>
              <a:rPr lang="hy-AM" sz="28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Ը  ՄԱՍՆԱԿՑՈՂ  ՑԻՏՈԿԻՆՆԵՐԸ</a:t>
            </a:r>
            <a:endParaRPr lang="ru-RU" sz="2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4098" name="Picture 2" descr="C:\Users\User\Desktop\6696233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046635" cy="3899620"/>
          </a:xfrm>
          <a:prstGeom prst="rect">
            <a:avLst/>
          </a:prstGeom>
          <a:noFill/>
        </p:spPr>
      </p:pic>
      <p:sp>
        <p:nvSpPr>
          <p:cNvPr id="4" name="AutoShape 16"/>
          <p:cNvSpPr>
            <a:spLocks noChangeArrowheads="1"/>
          </p:cNvSpPr>
          <p:nvPr/>
        </p:nvSpPr>
        <p:spPr bwMode="blackGray">
          <a:xfrm rot="17546218" flipH="1" flipV="1">
            <a:off x="225057" y="4353886"/>
            <a:ext cx="3294029" cy="252873"/>
          </a:xfrm>
          <a:prstGeom prst="rightArrow">
            <a:avLst>
              <a:gd name="adj1" fmla="val 46509"/>
              <a:gd name="adj2" fmla="val 4205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0007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TNF-α-ն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հանդես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է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գալիս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որպես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բորբոքային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պատասխանի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գլխավոր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կարգավորիչ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և միջնորդում Ուոլլերյան դեգեներացիայի հետ կապված շատ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գործընթացներ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00034" y="2428868"/>
            <a:ext cx="1000132" cy="7143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P50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14480" y="2571744"/>
            <a:ext cx="2143140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P65</a:t>
            </a:r>
          </a:p>
        </p:txBody>
      </p:sp>
      <p:sp>
        <p:nvSpPr>
          <p:cNvPr id="9" name="Oval 8"/>
          <p:cNvSpPr/>
          <p:nvPr/>
        </p:nvSpPr>
        <p:spPr>
          <a:xfrm>
            <a:off x="4357686" y="1857364"/>
            <a:ext cx="857256" cy="17145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P52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00958" y="2500306"/>
            <a:ext cx="1143008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RelB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714356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y-AM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NF-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κ</a:t>
            </a:r>
            <a:r>
              <a:rPr lang="hy-AM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B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 </a:t>
            </a:r>
          </a:p>
          <a:p>
            <a:pPr lvl="0" algn="ctr"/>
            <a:r>
              <a:rPr lang="hy-AM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(տրանսկրիպցիայի գործոն կորիզային կապպա B )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86446" y="2071678"/>
            <a:ext cx="1143008" cy="121444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C-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Rel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00034" y="2428868"/>
            <a:ext cx="1000132" cy="7143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P50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14480" y="2571744"/>
            <a:ext cx="2143140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P65</a:t>
            </a:r>
          </a:p>
        </p:txBody>
      </p:sp>
      <p:sp>
        <p:nvSpPr>
          <p:cNvPr id="9" name="Oval 8"/>
          <p:cNvSpPr/>
          <p:nvPr/>
        </p:nvSpPr>
        <p:spPr>
          <a:xfrm>
            <a:off x="4357686" y="1857364"/>
            <a:ext cx="857256" cy="17145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P52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00958" y="2500306"/>
            <a:ext cx="1143008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RelB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714356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y-AM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NF-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κ</a:t>
            </a:r>
            <a:r>
              <a:rPr lang="hy-AM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B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 </a:t>
            </a:r>
          </a:p>
          <a:p>
            <a:pPr lvl="0" algn="ctr"/>
            <a:r>
              <a:rPr lang="hy-AM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(տրանսկրիպցիայի գործոն կորիզային կապպա B )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86446" y="2071678"/>
            <a:ext cx="1143008" cy="121444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C-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Rel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00100" y="4071942"/>
            <a:ext cx="1000132" cy="7143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P50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85918" y="4357694"/>
            <a:ext cx="2143140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00034" y="2428868"/>
            <a:ext cx="1000132" cy="7143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P50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14480" y="2571744"/>
            <a:ext cx="2143140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P65</a:t>
            </a:r>
          </a:p>
        </p:txBody>
      </p:sp>
      <p:sp>
        <p:nvSpPr>
          <p:cNvPr id="9" name="Oval 8"/>
          <p:cNvSpPr/>
          <p:nvPr/>
        </p:nvSpPr>
        <p:spPr>
          <a:xfrm>
            <a:off x="4357686" y="1857364"/>
            <a:ext cx="857256" cy="17145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P52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00958" y="2500306"/>
            <a:ext cx="1143008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RelB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714356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y-AM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NF-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κ</a:t>
            </a:r>
            <a:r>
              <a:rPr lang="hy-AM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B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 </a:t>
            </a:r>
          </a:p>
          <a:p>
            <a:pPr lvl="0" algn="ctr"/>
            <a:r>
              <a:rPr lang="hy-AM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(տրանսկրիպցիայի գործոն կորիզային կապպա B )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86446" y="2071678"/>
            <a:ext cx="1143008" cy="121444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C-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Rel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00100" y="4071942"/>
            <a:ext cx="1000132" cy="7143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P50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85918" y="4357694"/>
            <a:ext cx="2143140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P65</a:t>
            </a:r>
          </a:p>
        </p:txBody>
      </p:sp>
      <p:sp>
        <p:nvSpPr>
          <p:cNvPr id="13" name="Oval 12"/>
          <p:cNvSpPr/>
          <p:nvPr/>
        </p:nvSpPr>
        <p:spPr>
          <a:xfrm>
            <a:off x="5929322" y="3643314"/>
            <a:ext cx="1143008" cy="121444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C-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Rel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43504" y="4214818"/>
            <a:ext cx="1000132" cy="7143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P50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00034" y="2428868"/>
            <a:ext cx="1000132" cy="7143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P50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14480" y="2571744"/>
            <a:ext cx="2143140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P65</a:t>
            </a:r>
          </a:p>
        </p:txBody>
      </p:sp>
      <p:sp>
        <p:nvSpPr>
          <p:cNvPr id="9" name="Oval 8"/>
          <p:cNvSpPr/>
          <p:nvPr/>
        </p:nvSpPr>
        <p:spPr>
          <a:xfrm>
            <a:off x="4357686" y="1857364"/>
            <a:ext cx="857256" cy="17145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P52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00958" y="2500306"/>
            <a:ext cx="1143008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RelB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714356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y-AM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NF-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κ</a:t>
            </a:r>
            <a:r>
              <a:rPr lang="hy-AM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B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 </a:t>
            </a:r>
          </a:p>
          <a:p>
            <a:pPr lvl="0" algn="ctr"/>
            <a:r>
              <a:rPr lang="hy-AM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(տրանսկրիպցիայի գործոն կորիզային կապպա B )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86446" y="2071678"/>
            <a:ext cx="1143008" cy="121444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C-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Rel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00100" y="4071942"/>
            <a:ext cx="1000132" cy="7143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P50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85918" y="4357694"/>
            <a:ext cx="2143140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P65</a:t>
            </a:r>
          </a:p>
        </p:txBody>
      </p:sp>
      <p:sp>
        <p:nvSpPr>
          <p:cNvPr id="13" name="Oval 12"/>
          <p:cNvSpPr/>
          <p:nvPr/>
        </p:nvSpPr>
        <p:spPr>
          <a:xfrm>
            <a:off x="5929322" y="3643314"/>
            <a:ext cx="1143008" cy="121444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C-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Rel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43504" y="4214818"/>
            <a:ext cx="1000132" cy="7143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P50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6" name="Oval 7"/>
          <p:cNvSpPr/>
          <p:nvPr/>
        </p:nvSpPr>
        <p:spPr>
          <a:xfrm>
            <a:off x="2285984" y="5715016"/>
            <a:ext cx="2143140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P65</a:t>
            </a:r>
          </a:p>
        </p:txBody>
      </p:sp>
      <p:sp>
        <p:nvSpPr>
          <p:cNvPr id="17" name="Oval 17"/>
          <p:cNvSpPr/>
          <p:nvPr/>
        </p:nvSpPr>
        <p:spPr>
          <a:xfrm>
            <a:off x="3786182" y="4929198"/>
            <a:ext cx="1143008" cy="121444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C-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Rel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1197</TotalTime>
  <Words>1480</Words>
  <Application>Microsoft Office PowerPoint</Application>
  <PresentationFormat>Экран (4:3)</PresentationFormat>
  <Paragraphs>210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156</cp:revision>
  <dcterms:created xsi:type="dcterms:W3CDTF">2016-06-18T16:26:26Z</dcterms:created>
  <dcterms:modified xsi:type="dcterms:W3CDTF">2016-06-22T21:44:44Z</dcterms:modified>
</cp:coreProperties>
</file>